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90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63"/>
  </p:normalViewPr>
  <p:slideViewPr>
    <p:cSldViewPr snapToGrid="0" snapToObjects="1">
      <p:cViewPr varScale="1">
        <p:scale>
          <a:sx n="82" d="100"/>
          <a:sy n="82" d="100"/>
        </p:scale>
        <p:origin x="12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+mj-lt"/>
        <a:ea typeface="+mj-ea"/>
        <a:cs typeface="+mj-cs"/>
        <a:sym typeface="Lucida Grande"/>
      </a:defRPr>
    </a:lvl1pPr>
    <a:lvl2pPr indent="228600" defTabSz="584200" latinLnBrk="0">
      <a:defRPr sz="2200">
        <a:latin typeface="+mj-lt"/>
        <a:ea typeface="+mj-ea"/>
        <a:cs typeface="+mj-cs"/>
        <a:sym typeface="Lucida Grande"/>
      </a:defRPr>
    </a:lvl2pPr>
    <a:lvl3pPr indent="457200" defTabSz="584200" latinLnBrk="0">
      <a:defRPr sz="2200">
        <a:latin typeface="+mj-lt"/>
        <a:ea typeface="+mj-ea"/>
        <a:cs typeface="+mj-cs"/>
        <a:sym typeface="Lucida Grande"/>
      </a:defRPr>
    </a:lvl3pPr>
    <a:lvl4pPr indent="685800" defTabSz="584200" latinLnBrk="0">
      <a:defRPr sz="2200">
        <a:latin typeface="+mj-lt"/>
        <a:ea typeface="+mj-ea"/>
        <a:cs typeface="+mj-cs"/>
        <a:sym typeface="Lucida Grande"/>
      </a:defRPr>
    </a:lvl4pPr>
    <a:lvl5pPr indent="914400" defTabSz="584200" latinLnBrk="0">
      <a:defRPr sz="2200">
        <a:latin typeface="+mj-lt"/>
        <a:ea typeface="+mj-ea"/>
        <a:cs typeface="+mj-cs"/>
        <a:sym typeface="Lucida Grande"/>
      </a:defRPr>
    </a:lvl5pPr>
    <a:lvl6pPr indent="1143000" defTabSz="584200" latinLnBrk="0">
      <a:defRPr sz="2200">
        <a:latin typeface="+mj-lt"/>
        <a:ea typeface="+mj-ea"/>
        <a:cs typeface="+mj-cs"/>
        <a:sym typeface="Lucida Grande"/>
      </a:defRPr>
    </a:lvl6pPr>
    <a:lvl7pPr indent="1371600" defTabSz="584200" latinLnBrk="0">
      <a:defRPr sz="2200">
        <a:latin typeface="+mj-lt"/>
        <a:ea typeface="+mj-ea"/>
        <a:cs typeface="+mj-cs"/>
        <a:sym typeface="Lucida Grande"/>
      </a:defRPr>
    </a:lvl7pPr>
    <a:lvl8pPr indent="1600200" defTabSz="584200" latinLnBrk="0">
      <a:defRPr sz="2200">
        <a:latin typeface="+mj-lt"/>
        <a:ea typeface="+mj-ea"/>
        <a:cs typeface="+mj-cs"/>
        <a:sym typeface="Lucida Grande"/>
      </a:defRPr>
    </a:lvl8pPr>
    <a:lvl9pPr indent="1828800" defTabSz="584200" latinLnBrk="0">
      <a:defRPr sz="2200">
        <a:latin typeface="+mj-lt"/>
        <a:ea typeface="+mj-ea"/>
        <a:cs typeface="+mj-cs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mage"/>
          <p:cNvSpPr>
            <a:spLocks noGrp="1"/>
          </p:cNvSpPr>
          <p:nvPr>
            <p:ph type="pic" sz="half" idx="13"/>
          </p:nvPr>
        </p:nvSpPr>
        <p:spPr>
          <a:xfrm>
            <a:off x="7124700" y="1612900"/>
            <a:ext cx="4216400" cy="6328742"/>
          </a:xfrm>
          <a:prstGeom prst="rect">
            <a:avLst/>
          </a:prstGeom>
          <a:effectLst>
            <a:reflection stA="50000" endPos="40000" dir="5400000" sy="-100000" algn="bl" rotWithShape="0"/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8" name="Title Text"/>
          <p:cNvSpPr txBox="1"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000"/>
            </a:lvl1pPr>
          </a:lstStyle>
          <a:p>
            <a:r>
              <a:t>Title Text</a:t>
            </a:r>
          </a:p>
        </p:txBody>
      </p:sp>
      <p:sp>
        <p:nvSpPr>
          <p:cNvPr id="9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Image"/>
          <p:cNvSpPr>
            <a:spLocks noGrp="1"/>
          </p:cNvSpPr>
          <p:nvPr>
            <p:ph type="pic" sz="quarter" idx="13"/>
          </p:nvPr>
        </p:nvSpPr>
        <p:spPr>
          <a:xfrm>
            <a:off x="7175500" y="2540000"/>
            <a:ext cx="4102100" cy="615718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8" name="Title Text"/>
          <p:cNvSpPr txBox="1"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0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772400" y="2768600"/>
            <a:ext cx="39624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 numCol="2" spcCol="523240" anchor="t"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Image"/>
          <p:cNvSpPr>
            <a:spLocks noGrp="1"/>
          </p:cNvSpPr>
          <p:nvPr>
            <p:ph type="pic" sz="half" idx="13"/>
          </p:nvPr>
        </p:nvSpPr>
        <p:spPr>
          <a:xfrm>
            <a:off x="2438400" y="1638300"/>
            <a:ext cx="8128000" cy="504220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0" name="Title Text"/>
          <p:cNvSpPr txBox="1"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Image"/>
          <p:cNvSpPr>
            <a:spLocks noGrp="1"/>
          </p:cNvSpPr>
          <p:nvPr>
            <p:ph type="pic" sz="half" idx="13"/>
          </p:nvPr>
        </p:nvSpPr>
        <p:spPr>
          <a:xfrm>
            <a:off x="2438400" y="1638300"/>
            <a:ext cx="8128000" cy="5042207"/>
          </a:xfrm>
          <a:prstGeom prst="rect">
            <a:avLst/>
          </a:prstGeom>
          <a:effectLst>
            <a:reflection stA="50000" endPos="40000" dir="5400000" sy="-100000" algn="bl" rotWithShape="0"/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9" name="Title Text"/>
          <p:cNvSpPr txBox="1"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Image"/>
          <p:cNvSpPr>
            <a:spLocks noGrp="1"/>
          </p:cNvSpPr>
          <p:nvPr>
            <p:ph type="pic" sz="half" idx="13"/>
          </p:nvPr>
        </p:nvSpPr>
        <p:spPr>
          <a:xfrm>
            <a:off x="7124700" y="1612900"/>
            <a:ext cx="4216400" cy="632874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000"/>
            </a:lvl1pPr>
          </a:lstStyle>
          <a:p>
            <a:r>
              <a:t>Title Text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948462" y="1950720"/>
            <a:ext cx="10403841" cy="661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3037" y="9258300"/>
            <a:ext cx="346026" cy="34324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titleStyle>
    <p:bodyStyle>
      <a:lvl1pPr marL="8890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13335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17780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22225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26670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30226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3782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7338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894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9.png"/><Relationship Id="rId7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gif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7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9.png"/><Relationship Id="rId7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gif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2.png"/><Relationship Id="rId4" Type="http://schemas.openxmlformats.org/officeDocument/2006/relationships/image" Target="../media/image1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0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4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8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gif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.png"/><Relationship Id="rId4" Type="http://schemas.openxmlformats.org/officeDocument/2006/relationships/image" Target="../media/image1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Measurement of differential production cross section for high-pT top quarks in proton-proton collisions at 13 TeV…"/>
          <p:cNvSpPr txBox="1"/>
          <p:nvPr/>
        </p:nvSpPr>
        <p:spPr>
          <a:xfrm>
            <a:off x="1136407" y="1510208"/>
            <a:ext cx="10731986" cy="3558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800" b="1">
                <a:solidFill>
                  <a:srgbClr val="85100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Measurement of differential production cross section for high-p</a:t>
            </a:r>
            <a:r>
              <a:rPr baseline="-5998"/>
              <a:t>T</a:t>
            </a:r>
            <a:r>
              <a:t> top quarks in proton-proton collisions at 13 TeV</a:t>
            </a:r>
          </a:p>
          <a:p>
            <a:pPr>
              <a:defRPr sz="4000">
                <a:solidFill>
                  <a:srgbClr val="924507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(l+jets &amp; hadronic ttbar decay channels)</a:t>
            </a:r>
          </a:p>
        </p:txBody>
      </p:sp>
      <p:sp>
        <p:nvSpPr>
          <p:cNvPr id="138" name="Approval presentation…"/>
          <p:cNvSpPr txBox="1"/>
          <p:nvPr/>
        </p:nvSpPr>
        <p:spPr>
          <a:xfrm>
            <a:off x="425450" y="5344030"/>
            <a:ext cx="12153900" cy="3795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indent="36830" defTabSz="457200">
              <a:defRPr sz="3000" b="1">
                <a:solidFill>
                  <a:srgbClr val="174F86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 err="1"/>
              <a:t>LHCtopWG</a:t>
            </a:r>
            <a:endParaRPr dirty="0"/>
          </a:p>
          <a:p>
            <a:pPr indent="36830" defTabSz="457200">
              <a:defRPr sz="3000">
                <a:solidFill>
                  <a:srgbClr val="174F86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/>
              <a:t>14 May 2020</a:t>
            </a:r>
            <a:endParaRPr dirty="0"/>
          </a:p>
          <a:p>
            <a:pPr indent="36830" defTabSz="457200">
              <a:defRPr sz="3000">
                <a:solidFill>
                  <a:srgbClr val="18219C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  <a:p>
            <a:pPr indent="36830" defTabSz="457200">
              <a:defRPr sz="25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(hadronic team)</a:t>
            </a:r>
          </a:p>
          <a:p>
            <a:pPr indent="36830" defTabSz="457200">
              <a:defRPr sz="2500" i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G. </a:t>
            </a:r>
            <a:r>
              <a:rPr dirty="0" err="1"/>
              <a:t>Bakas</a:t>
            </a:r>
            <a:r>
              <a:rPr dirty="0"/>
              <a:t> (NTUA), K. </a:t>
            </a:r>
            <a:r>
              <a:rPr dirty="0" err="1"/>
              <a:t>Kousouris</a:t>
            </a:r>
            <a:r>
              <a:rPr dirty="0"/>
              <a:t>, G. </a:t>
            </a:r>
            <a:r>
              <a:rPr dirty="0" err="1"/>
              <a:t>Paspalaki</a:t>
            </a:r>
            <a:r>
              <a:rPr dirty="0"/>
              <a:t> (NCSR </a:t>
            </a:r>
            <a:r>
              <a:rPr dirty="0" err="1"/>
              <a:t>Demokritos</a:t>
            </a:r>
            <a:r>
              <a:rPr dirty="0"/>
              <a:t>), G. </a:t>
            </a:r>
            <a:r>
              <a:rPr dirty="0" err="1"/>
              <a:t>Tsipolitis</a:t>
            </a:r>
            <a:endParaRPr lang="en-US" dirty="0"/>
          </a:p>
          <a:p>
            <a:pPr indent="36830" defTabSz="457200">
              <a:defRPr sz="25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en-GB" dirty="0"/>
          </a:p>
          <a:p>
            <a:pPr indent="36830" defTabSz="457200">
              <a:defRPr sz="25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GB" dirty="0"/>
              <a:t>(𝑙+jets team)</a:t>
            </a:r>
          </a:p>
          <a:p>
            <a:pPr indent="36830" defTabSz="457200">
              <a:defRPr sz="2500" i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GB" sz="2500" i="1" dirty="0">
                <a:sym typeface="Helvetica"/>
              </a:rPr>
              <a:t>Susan Dittmer, Louise </a:t>
            </a:r>
            <a:r>
              <a:rPr lang="en-GB" sz="2500" i="1" dirty="0" err="1">
                <a:sym typeface="Helvetica"/>
              </a:rPr>
              <a:t>Skinnari</a:t>
            </a:r>
            <a:r>
              <a:rPr lang="en-GB" sz="2500" i="1" dirty="0">
                <a:sym typeface="Helvetica"/>
              </a:rPr>
              <a:t>, and Julia Thom (Cornell University)</a:t>
            </a:r>
          </a:p>
          <a:p>
            <a:pPr indent="36830" defTabSz="457200">
              <a:defRPr sz="2500" i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MassFit_2btag_Nominal_Cut5.pdf" descr="MassFit_2btag_Nominal_Cut5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48" y="1760733"/>
            <a:ext cx="5982192" cy="5064292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Fit in SRA"/>
          <p:cNvSpPr txBox="1"/>
          <p:nvPr/>
        </p:nvSpPr>
        <p:spPr>
          <a:xfrm>
            <a:off x="5405853" y="151966"/>
            <a:ext cx="2182640" cy="673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500">
                <a:solidFill>
                  <a:srgbClr val="174F86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Fit in SR</a:t>
            </a:r>
            <a:r>
              <a:rPr baseline="-5998"/>
              <a:t>A</a:t>
            </a:r>
          </a:p>
        </p:txBody>
      </p:sp>
      <p:grpSp>
        <p:nvGrpSpPr>
          <p:cNvPr id="269" name="Group"/>
          <p:cNvGrpSpPr/>
          <p:nvPr/>
        </p:nvGrpSpPr>
        <p:grpSpPr>
          <a:xfrm>
            <a:off x="-11" y="997882"/>
            <a:ext cx="13004814" cy="66679"/>
            <a:chOff x="-1" y="0"/>
            <a:chExt cx="13004812" cy="66677"/>
          </a:xfrm>
        </p:grpSpPr>
        <p:sp>
          <p:nvSpPr>
            <p:cNvPr id="267" name="Line"/>
            <p:cNvSpPr/>
            <p:nvPr/>
          </p:nvSpPr>
          <p:spPr>
            <a:xfrm flipV="1">
              <a:off x="-2" y="66195"/>
              <a:ext cx="13004812" cy="483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68" name="Line"/>
            <p:cNvSpPr/>
            <p:nvPr/>
          </p:nvSpPr>
          <p:spPr>
            <a:xfrm flipV="1">
              <a:off x="8" y="0"/>
              <a:ext cx="13004804" cy="979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7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598263" y="9359900"/>
            <a:ext cx="368574" cy="381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271" name="CMS_logo_col.gif" descr="CMS_logo_col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Pyrforos_hep.png" descr="Pyrforos_he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69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138" y="1248744"/>
            <a:ext cx="7342650" cy="543268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274" name="QCDClosure_Boosted_Cut5_mTop.pdf" descr="QCDClosure_Boosted_Cut5_mTop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1891" y="1955772"/>
            <a:ext cx="6156693" cy="3909012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MC QCD closure"/>
          <p:cNvSpPr txBox="1"/>
          <p:nvPr/>
        </p:nvSpPr>
        <p:spPr>
          <a:xfrm>
            <a:off x="8387536" y="1594306"/>
            <a:ext cx="2625404" cy="5001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MC QCD closure</a:t>
            </a:r>
          </a:p>
        </p:txBody>
      </p:sp>
      <p:sp>
        <p:nvSpPr>
          <p:cNvPr id="276" name="Line"/>
          <p:cNvSpPr/>
          <p:nvPr/>
        </p:nvSpPr>
        <p:spPr>
          <a:xfrm>
            <a:off x="5147410" y="1661979"/>
            <a:ext cx="3263623" cy="326362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77" name="paper"/>
          <p:cNvSpPr txBox="1"/>
          <p:nvPr/>
        </p:nvSpPr>
        <p:spPr>
          <a:xfrm>
            <a:off x="1829541" y="2554041"/>
            <a:ext cx="1019548" cy="500113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paper</a:t>
            </a:r>
          </a:p>
        </p:txBody>
      </p:sp>
      <p:graphicFrame>
        <p:nvGraphicFramePr>
          <p:cNvPr id="278" name="Table"/>
          <p:cNvGraphicFramePr/>
          <p:nvPr/>
        </p:nvGraphicFramePr>
        <p:xfrm>
          <a:off x="741053" y="6799016"/>
          <a:ext cx="6101908" cy="236728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99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Gill Sans"/>
                        </a:rPr>
                        <a:t>Process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T w="12700">
                      <a:solidFill>
                        <a:srgbClr val="3797C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>
                          <a:sym typeface="Gill Sans"/>
                        </a:defRPr>
                      </a:pPr>
                      <a:r>
                        <a:t>SR</a:t>
                      </a:r>
                      <a:r>
                        <a:rPr baseline="-5998"/>
                        <a:t>A</a:t>
                      </a:r>
                      <a:r>
                        <a:t> (pre-fit)</a:t>
                      </a: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3797C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>
                          <a:sym typeface="Gill Sans"/>
                        </a:defRPr>
                      </a:pPr>
                      <a:r>
                        <a:t>SR</a:t>
                      </a:r>
                      <a:r>
                        <a:rPr baseline="-5998"/>
                        <a:t>A</a:t>
                      </a:r>
                      <a:r>
                        <a:t> (post-fit)</a:t>
                      </a: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3797C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Gill Sans"/>
                        </a:rPr>
                        <a:t>SR (pre-fit)</a:t>
                      </a: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3797C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sym typeface="Gill Sans"/>
                        </a:rPr>
                        <a:t>SR (corrected)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defTabSz="914400"/>
                      <a:r>
                        <a:rPr sz="1600" b="1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ttbar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sym typeface="Gill Sans"/>
                        </a:rPr>
                        <a:t>9853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 b="1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6238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sym typeface="Gill Sans"/>
                        </a:rPr>
                        <a:t>6685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 b="1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4245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sym typeface="Gill Sans"/>
                        </a:rPr>
                        <a:t>QCD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sym typeface="Gill Sans"/>
                        </a:rPr>
                        <a:t>5346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sym typeface="Gill Sans"/>
                        </a:rPr>
                        <a:t>4539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sym typeface="Gill Sans"/>
                        </a:rPr>
                        <a:t>2248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sym typeface="Gill Sans"/>
                        </a:rPr>
                        <a:t>1876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sym typeface="Gill Sans"/>
                        </a:rPr>
                        <a:t>single top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sym typeface="Gill Sans"/>
                        </a:rPr>
                        <a:t>215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sym typeface="Gill Sans"/>
                        </a:rPr>
                        <a:t>215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sym typeface="Gill Sans"/>
                        </a:rPr>
                        <a:t>83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sym typeface="Gill Sans"/>
                        </a:rPr>
                        <a:t>83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sym typeface="Gill Sans"/>
                        </a:rPr>
                        <a:t>VJets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sym typeface="Gill Sans"/>
                        </a:rPr>
                        <a:t>185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sym typeface="Gill Sans"/>
                        </a:rPr>
                        <a:t>185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sym typeface="Gill Sans"/>
                        </a:rPr>
                        <a:t>71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sym typeface="Gill Sans"/>
                        </a:rPr>
                        <a:t>71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sym typeface="Gill Sans"/>
                        </a:rPr>
                        <a:t>Data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 gridSpan="2">
                  <a:txBody>
                    <a:bodyPr/>
                    <a:lstStyle/>
                    <a:p>
                      <a:pPr defTabSz="914400"/>
                      <a:r>
                        <a:rPr sz="1600">
                          <a:sym typeface="Gill Sans"/>
                        </a:rPr>
                        <a:t>11145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defTabSz="914400"/>
                      <a:r>
                        <a:rPr sz="1600">
                          <a:sym typeface="Gill Sans"/>
                        </a:rPr>
                        <a:t>6274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79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7082" y="6339490"/>
            <a:ext cx="4011253" cy="2912635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rtt = 0.63"/>
          <p:cNvSpPr txBox="1"/>
          <p:nvPr/>
        </p:nvSpPr>
        <p:spPr>
          <a:xfrm>
            <a:off x="3039055" y="8826742"/>
            <a:ext cx="220475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solidFill>
                  <a:schemeClr val="accent5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r</a:t>
            </a:r>
            <a:r>
              <a:rPr baseline="-5998"/>
              <a:t>tt</a:t>
            </a:r>
            <a:r>
              <a:t> = 0.63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ubstructure properties (before NN cut)"/>
          <p:cNvSpPr txBox="1"/>
          <p:nvPr/>
        </p:nvSpPr>
        <p:spPr>
          <a:xfrm>
            <a:off x="1821142" y="151965"/>
            <a:ext cx="9352063" cy="673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174F8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Substructure properties (before NN cut)</a:t>
            </a:r>
          </a:p>
        </p:txBody>
      </p:sp>
      <p:grpSp>
        <p:nvGrpSpPr>
          <p:cNvPr id="285" name="Group"/>
          <p:cNvGrpSpPr/>
          <p:nvPr/>
        </p:nvGrpSpPr>
        <p:grpSpPr>
          <a:xfrm>
            <a:off x="-11" y="997882"/>
            <a:ext cx="13004814" cy="66679"/>
            <a:chOff x="-1" y="0"/>
            <a:chExt cx="13004812" cy="66677"/>
          </a:xfrm>
        </p:grpSpPr>
        <p:sp>
          <p:nvSpPr>
            <p:cNvPr id="283" name="Line"/>
            <p:cNvSpPr/>
            <p:nvPr/>
          </p:nvSpPr>
          <p:spPr>
            <a:xfrm flipV="1">
              <a:off x="-2" y="66195"/>
              <a:ext cx="13004812" cy="483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84" name="Line"/>
            <p:cNvSpPr/>
            <p:nvPr/>
          </p:nvSpPr>
          <p:spPr>
            <a:xfrm flipV="1">
              <a:off x="8" y="0"/>
              <a:ext cx="13004804" cy="979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8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604514" y="9359900"/>
            <a:ext cx="356072" cy="381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287" name="CMS_logo_col.gif" descr="CMS_logo_col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Pyrforos_hep.png" descr="Pyrforos_he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9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DataVsMC_Nominal_boosted_jetTau10_Cut0_2btag.pdf" descr="DataVsMC_Nominal_boosted_jetTau10_Cut0_2btag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" y="1528157"/>
            <a:ext cx="4064003" cy="3418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DataVsMC_Nominal_boosted_jetTau11_Cut0_2btag.pdf" descr="DataVsMC_Nominal_boosted_jetTau11_Cut0_2btag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5" y="5207108"/>
            <a:ext cx="4064003" cy="3418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DataVsMC_Nominal_boosted_jetTau20_Cut0_2btag.pdf" descr="DataVsMC_Nominal_boosted_jetTau20_Cut0_2btag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9132" y="1528157"/>
            <a:ext cx="4064003" cy="3418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DataVsMC_Nominal_boosted_jetTau21_Cut0_2btag.pdf" descr="DataVsMC_Nominal_boosted_jetTau21_Cut0_2btag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9132" y="5207108"/>
            <a:ext cx="4064003" cy="3418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DataVsMC_Nominal_boosted_jetTau30_Cut0_2btag.pdf" descr="DataVsMC_Nominal_boosted_jetTau30_Cut0_2btag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7369" y="1528157"/>
            <a:ext cx="4064003" cy="3418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DataVsMC_Nominal_boosted_jetTau31_Cut0_2btag.pdf" descr="DataVsMC_Nominal_boosted_jetTau31_Cut0_2btag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87369" y="5207108"/>
            <a:ext cx="4064003" cy="34189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ubstructure properties (after NN cut)"/>
          <p:cNvSpPr txBox="1"/>
          <p:nvPr/>
        </p:nvSpPr>
        <p:spPr>
          <a:xfrm>
            <a:off x="2024013" y="151965"/>
            <a:ext cx="8946320" cy="673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174F8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Substructure properties (after NN cut)</a:t>
            </a:r>
          </a:p>
        </p:txBody>
      </p:sp>
      <p:grpSp>
        <p:nvGrpSpPr>
          <p:cNvPr id="299" name="Group"/>
          <p:cNvGrpSpPr/>
          <p:nvPr/>
        </p:nvGrpSpPr>
        <p:grpSpPr>
          <a:xfrm>
            <a:off x="-11" y="997882"/>
            <a:ext cx="13004814" cy="66679"/>
            <a:chOff x="-1" y="0"/>
            <a:chExt cx="13004812" cy="66677"/>
          </a:xfrm>
        </p:grpSpPr>
        <p:sp>
          <p:nvSpPr>
            <p:cNvPr id="297" name="Line"/>
            <p:cNvSpPr/>
            <p:nvPr/>
          </p:nvSpPr>
          <p:spPr>
            <a:xfrm flipV="1">
              <a:off x="-2" y="66195"/>
              <a:ext cx="13004812" cy="483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98" name="Line"/>
            <p:cNvSpPr/>
            <p:nvPr/>
          </p:nvSpPr>
          <p:spPr>
            <a:xfrm flipV="1">
              <a:off x="8" y="0"/>
              <a:ext cx="13004804" cy="979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0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598263" y="9359900"/>
            <a:ext cx="368574" cy="381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301" name="CMS_logo_col.gif" descr="CMS_logo_col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Pyrforos_hep.png" descr="Pyrforos_he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9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DataVsMC_Nominal_boosted_jetTau10_Cut1_2btag.pdf" descr="DataVsMC_Nominal_boosted_jetTau10_Cut1_2btag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" y="1529039"/>
            <a:ext cx="4064003" cy="3418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DataVsMC_Nominal_boosted_jetTau11_Cut1_2btag.pdf" descr="DataVsMC_Nominal_boosted_jetTau11_Cut1_2btag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" y="5207000"/>
            <a:ext cx="4064003" cy="3418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DataVsMC_Nominal_boosted_jetTau20_Cut1_2btag.pdf" descr="DataVsMC_Nominal_boosted_jetTau20_Cut1_2btag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5000" y="1529039"/>
            <a:ext cx="4064000" cy="3418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DataVsMC_Nominal_boosted_jetTau21_Cut1_2btag.pdf" descr="DataVsMC_Nominal_boosted_jetTau21_Cut1_2btag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5000" y="5207000"/>
            <a:ext cx="4064000" cy="3418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DataVsMC_Nominal_boosted_jetTau30_Cut1_2btag.pdf" descr="DataVsMC_Nominal_boosted_jetTau30_Cut1_2btag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0000" y="1529039"/>
            <a:ext cx="4064000" cy="3418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DataVsMC_Nominal_boosted_jetTau31_Cut1_2btag.pdf" descr="DataVsMC_Nominal_boosted_jetTau31_Cut1_2btag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0000" y="5207000"/>
            <a:ext cx="4064000" cy="34189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op kinematic variables"/>
          <p:cNvSpPr txBox="1"/>
          <p:nvPr/>
        </p:nvSpPr>
        <p:spPr>
          <a:xfrm>
            <a:off x="3730281" y="151965"/>
            <a:ext cx="5533784" cy="673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174F8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Top kinematic variables</a:t>
            </a:r>
          </a:p>
        </p:txBody>
      </p:sp>
      <p:grpSp>
        <p:nvGrpSpPr>
          <p:cNvPr id="313" name="Group"/>
          <p:cNvGrpSpPr/>
          <p:nvPr/>
        </p:nvGrpSpPr>
        <p:grpSpPr>
          <a:xfrm>
            <a:off x="-11" y="997882"/>
            <a:ext cx="13004814" cy="66679"/>
            <a:chOff x="-1" y="0"/>
            <a:chExt cx="13004812" cy="66677"/>
          </a:xfrm>
        </p:grpSpPr>
        <p:sp>
          <p:nvSpPr>
            <p:cNvPr id="311" name="Line"/>
            <p:cNvSpPr/>
            <p:nvPr/>
          </p:nvSpPr>
          <p:spPr>
            <a:xfrm flipV="1">
              <a:off x="-2" y="66195"/>
              <a:ext cx="13004812" cy="483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12" name="Line"/>
            <p:cNvSpPr/>
            <p:nvPr/>
          </p:nvSpPr>
          <p:spPr>
            <a:xfrm flipV="1">
              <a:off x="8" y="0"/>
              <a:ext cx="13004804" cy="979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1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598263" y="9359900"/>
            <a:ext cx="368574" cy="381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315" name="CMS_logo_col.gif" descr="CMS_logo_col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Pyrforos_hep.png" descr="Pyrforos_he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9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DataVsMC_Nominal_boosted_jetPt0_Cut1_2btag.pdf" descr="DataVsMC_Nominal_boosted_jetPt0_Cut1_2btag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89" y="1173939"/>
            <a:ext cx="4981757" cy="4191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DataVsMC_Nominal_boosted_jetPt1_Cut1_2btag.pdf" descr="DataVsMC_Nominal_boosted_jetPt1_Cut1_2btag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0" y="1163425"/>
            <a:ext cx="4981755" cy="4191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DataVsMC_Nominal_boosted_jetY0_Cut1_2btag.pdf" descr="DataVsMC_Nominal_boosted_jetY0_Cut1_2btag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989" y="5382011"/>
            <a:ext cx="4981757" cy="4191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DataVsMC_Nominal_boosted_jetY1_Cut1_2btag.pdf" descr="DataVsMC_Nominal_boosted_jetY1_Cut1_2btag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6219" y="5388102"/>
            <a:ext cx="4981757" cy="41910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op kinematic variables"/>
          <p:cNvSpPr txBox="1"/>
          <p:nvPr/>
        </p:nvSpPr>
        <p:spPr>
          <a:xfrm>
            <a:off x="3730281" y="151965"/>
            <a:ext cx="5533784" cy="673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174F8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Top kinematic variables</a:t>
            </a:r>
          </a:p>
        </p:txBody>
      </p:sp>
      <p:grpSp>
        <p:nvGrpSpPr>
          <p:cNvPr id="325" name="Group"/>
          <p:cNvGrpSpPr/>
          <p:nvPr/>
        </p:nvGrpSpPr>
        <p:grpSpPr>
          <a:xfrm>
            <a:off x="-11" y="997882"/>
            <a:ext cx="13004814" cy="66679"/>
            <a:chOff x="-1" y="0"/>
            <a:chExt cx="13004812" cy="66677"/>
          </a:xfrm>
        </p:grpSpPr>
        <p:sp>
          <p:nvSpPr>
            <p:cNvPr id="323" name="Line"/>
            <p:cNvSpPr/>
            <p:nvPr/>
          </p:nvSpPr>
          <p:spPr>
            <a:xfrm flipV="1">
              <a:off x="-2" y="66195"/>
              <a:ext cx="13004812" cy="483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24" name="Line"/>
            <p:cNvSpPr/>
            <p:nvPr/>
          </p:nvSpPr>
          <p:spPr>
            <a:xfrm flipV="1">
              <a:off x="8" y="0"/>
              <a:ext cx="13004804" cy="979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2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598263" y="9359900"/>
            <a:ext cx="368574" cy="381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327" name="CMS_logo_col.gif" descr="CMS_logo_col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Pyrforos_hep.png" descr="Pyrforos_he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9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DataVsMC_Nominal_boosted_mJJ_Cut1_2btag.pdf" descr="DataVsMC_Nominal_boosted_mJJ_Cut1_2btag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83" y="1298798"/>
            <a:ext cx="4981757" cy="4191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DataVsMC_Nominal_boosted_ptJJ_Cut1_2btag.pdf" descr="DataVsMC_Nominal_boosted_ptJJ_Cut1_2btag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896" y="1193800"/>
            <a:ext cx="4981757" cy="4191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DataVsMC_Nominal_boosted_yJJ_Cut1_2btag.pdf" descr="DataVsMC_Nominal_boosted_yJJ_Cut1_2btag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983" y="5493560"/>
            <a:ext cx="4981757" cy="4191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DataVsMC_Nominal_boosted_jetPt0_Cut1_0btag.pdf" descr="DataVsMC_Nominal_boosted_jetPt0_Cut1_0btag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26" y="4930742"/>
            <a:ext cx="5479933" cy="4610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QCDClosure_Boosted_Cut1_jetPt0.pdf" descr="QCDClosure_Boosted_Cut1_jetPt0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207" y="1090191"/>
            <a:ext cx="6040757" cy="3835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QCDClosure_Boosted_yield_mJJ.pdf" descr="QCDClosure_Boosted_yield_mJJ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36" y="1322718"/>
            <a:ext cx="5700713" cy="3619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DataVsMC_Nominal_boosted_mJJ_Cut5_0btag.pdf" descr="DataVsMC_Nominal_boosted_mJJ_Cut5_0btag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6702" y="4930742"/>
            <a:ext cx="5479932" cy="4610102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Validation of the background method"/>
          <p:cNvSpPr txBox="1"/>
          <p:nvPr/>
        </p:nvSpPr>
        <p:spPr>
          <a:xfrm>
            <a:off x="2111077" y="151965"/>
            <a:ext cx="8772191" cy="673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174F8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Validation of the background method</a:t>
            </a:r>
          </a:p>
        </p:txBody>
      </p:sp>
      <p:grpSp>
        <p:nvGrpSpPr>
          <p:cNvPr id="340" name="Group"/>
          <p:cNvGrpSpPr/>
          <p:nvPr/>
        </p:nvGrpSpPr>
        <p:grpSpPr>
          <a:xfrm>
            <a:off x="-11" y="997882"/>
            <a:ext cx="13004814" cy="66679"/>
            <a:chOff x="-1" y="0"/>
            <a:chExt cx="13004812" cy="66677"/>
          </a:xfrm>
        </p:grpSpPr>
        <p:sp>
          <p:nvSpPr>
            <p:cNvPr id="338" name="Line"/>
            <p:cNvSpPr/>
            <p:nvPr/>
          </p:nvSpPr>
          <p:spPr>
            <a:xfrm flipV="1">
              <a:off x="-2" y="66195"/>
              <a:ext cx="13004812" cy="483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39" name="Line"/>
            <p:cNvSpPr/>
            <p:nvPr/>
          </p:nvSpPr>
          <p:spPr>
            <a:xfrm flipV="1">
              <a:off x="8" y="0"/>
              <a:ext cx="13004804" cy="979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4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598263" y="9359900"/>
            <a:ext cx="368574" cy="381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342" name="CMS_logo_col.gif" descr="CMS_logo_col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Pyrforos_hep.png" descr="Pyrforos_hep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69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2372" y="1617147"/>
            <a:ext cx="945575" cy="800102"/>
          </a:xfrm>
          <a:prstGeom prst="rect">
            <a:avLst/>
          </a:prstGeom>
          <a:ln w="25400">
            <a:solidFill>
              <a:schemeClr val="accent1"/>
            </a:solidFill>
            <a:miter lim="400000"/>
          </a:ln>
        </p:spPr>
      </p:pic>
      <p:pic>
        <p:nvPicPr>
          <p:cNvPr id="345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5871" y="3946328"/>
            <a:ext cx="1571689" cy="623257"/>
          </a:xfrm>
          <a:prstGeom prst="rect">
            <a:avLst/>
          </a:prstGeom>
          <a:ln w="25400">
            <a:solidFill>
              <a:schemeClr val="accent1"/>
            </a:solidFill>
            <a:miter lim="400000"/>
          </a:ln>
        </p:spPr>
      </p:pic>
      <p:sp>
        <p:nvSpPr>
          <p:cNvPr id="346" name="Negligible signal…"/>
          <p:cNvSpPr txBox="1"/>
          <p:nvPr/>
        </p:nvSpPr>
        <p:spPr>
          <a:xfrm>
            <a:off x="4239773" y="6853918"/>
            <a:ext cx="3840684" cy="1008113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latin typeface="Calibri"/>
                <a:ea typeface="Calibri"/>
                <a:cs typeface="Calibri"/>
                <a:sym typeface="Calibri"/>
              </a:defRPr>
            </a:pPr>
            <a:r>
              <a:t>Negligible signal </a:t>
            </a:r>
          </a:p>
          <a:p>
            <a:pPr>
              <a:defRPr sz="3000">
                <a:latin typeface="Calibri"/>
                <a:ea typeface="Calibri"/>
                <a:cs typeface="Calibri"/>
                <a:sym typeface="Calibri"/>
              </a:defRPr>
            </a:pPr>
            <a:r>
              <a:t>contamination in 0-btag</a:t>
            </a:r>
          </a:p>
        </p:txBody>
      </p:sp>
      <p:sp>
        <p:nvSpPr>
          <p:cNvPr id="347" name="QCD MC"/>
          <p:cNvSpPr txBox="1"/>
          <p:nvPr/>
        </p:nvSpPr>
        <p:spPr>
          <a:xfrm>
            <a:off x="1464052" y="3385768"/>
            <a:ext cx="1946821" cy="644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QCD MC</a:t>
            </a:r>
          </a:p>
        </p:txBody>
      </p:sp>
      <p:sp>
        <p:nvSpPr>
          <p:cNvPr id="348" name="QCD MC"/>
          <p:cNvSpPr txBox="1"/>
          <p:nvPr/>
        </p:nvSpPr>
        <p:spPr>
          <a:xfrm>
            <a:off x="7920954" y="2685753"/>
            <a:ext cx="1946822" cy="644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QCD MC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arton &amp; Particle levels"/>
          <p:cNvSpPr txBox="1"/>
          <p:nvPr/>
        </p:nvSpPr>
        <p:spPr>
          <a:xfrm>
            <a:off x="3759582" y="151965"/>
            <a:ext cx="5475183" cy="673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174F8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Parton &amp; Particle levels</a:t>
            </a:r>
          </a:p>
        </p:txBody>
      </p:sp>
      <p:grpSp>
        <p:nvGrpSpPr>
          <p:cNvPr id="353" name="Group"/>
          <p:cNvGrpSpPr/>
          <p:nvPr/>
        </p:nvGrpSpPr>
        <p:grpSpPr>
          <a:xfrm>
            <a:off x="-11" y="997882"/>
            <a:ext cx="13004814" cy="66679"/>
            <a:chOff x="-1" y="0"/>
            <a:chExt cx="13004812" cy="66677"/>
          </a:xfrm>
        </p:grpSpPr>
        <p:sp>
          <p:nvSpPr>
            <p:cNvPr id="351" name="Line"/>
            <p:cNvSpPr/>
            <p:nvPr/>
          </p:nvSpPr>
          <p:spPr>
            <a:xfrm flipV="1">
              <a:off x="-2" y="66195"/>
              <a:ext cx="13004812" cy="483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52" name="Line"/>
            <p:cNvSpPr/>
            <p:nvPr/>
          </p:nvSpPr>
          <p:spPr>
            <a:xfrm flipV="1">
              <a:off x="8" y="0"/>
              <a:ext cx="13004804" cy="979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5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598263" y="9359900"/>
            <a:ext cx="368574" cy="381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355" name="CMS_logo_col.gif" descr="CMS_logo_col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Pyrforos_hep.png" descr="Pyrforos_he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9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9" name="efficiency of the reco+true selection"/>
          <p:cNvGrpSpPr/>
          <p:nvPr/>
        </p:nvGrpSpPr>
        <p:grpSpPr>
          <a:xfrm>
            <a:off x="2870475" y="5302677"/>
            <a:ext cx="3967562" cy="1580755"/>
            <a:chOff x="0" y="0"/>
            <a:chExt cx="3967560" cy="1580753"/>
          </a:xfrm>
        </p:grpSpPr>
        <p:sp>
          <p:nvSpPr>
            <p:cNvPr id="357" name="Shape"/>
            <p:cNvSpPr/>
            <p:nvPr/>
          </p:nvSpPr>
          <p:spPr>
            <a:xfrm>
              <a:off x="-1" y="0"/>
              <a:ext cx="3967562" cy="1580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6901" y="7007"/>
                  </a:lnTo>
                  <a:lnTo>
                    <a:pt x="346" y="7007"/>
                  </a:lnTo>
                  <a:cubicBezTo>
                    <a:pt x="155" y="7007"/>
                    <a:pt x="0" y="7395"/>
                    <a:pt x="0" y="7874"/>
                  </a:cubicBezTo>
                  <a:lnTo>
                    <a:pt x="0" y="20732"/>
                  </a:lnTo>
                  <a:cubicBezTo>
                    <a:pt x="0" y="21212"/>
                    <a:pt x="155" y="21600"/>
                    <a:pt x="346" y="21600"/>
                  </a:cubicBezTo>
                  <a:lnTo>
                    <a:pt x="17761" y="21600"/>
                  </a:lnTo>
                  <a:cubicBezTo>
                    <a:pt x="17951" y="21600"/>
                    <a:pt x="18106" y="21212"/>
                    <a:pt x="18106" y="20732"/>
                  </a:cubicBezTo>
                  <a:lnTo>
                    <a:pt x="18106" y="966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500">
                  <a:solidFill>
                    <a:schemeClr val="accent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58" name="efficiency of the reco+true selection"/>
            <p:cNvSpPr txBox="1"/>
            <p:nvPr/>
          </p:nvSpPr>
          <p:spPr>
            <a:xfrm>
              <a:off x="-1" y="380913"/>
              <a:ext cx="3967562" cy="8189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500">
                  <a:solidFill>
                    <a:schemeClr val="accent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efficiency of the reco+true selection</a:t>
              </a:r>
            </a:p>
          </p:txBody>
        </p:sp>
      </p:grpSp>
      <p:grpSp>
        <p:nvGrpSpPr>
          <p:cNvPr id="362" name="migration matrix"/>
          <p:cNvGrpSpPr/>
          <p:nvPr/>
        </p:nvGrpSpPr>
        <p:grpSpPr>
          <a:xfrm>
            <a:off x="6612707" y="4995893"/>
            <a:ext cx="2508252" cy="1887539"/>
            <a:chOff x="0" y="0"/>
            <a:chExt cx="2508251" cy="1887538"/>
          </a:xfrm>
        </p:grpSpPr>
        <p:sp>
          <p:nvSpPr>
            <p:cNvPr id="360" name="Shape"/>
            <p:cNvSpPr/>
            <p:nvPr/>
          </p:nvSpPr>
          <p:spPr>
            <a:xfrm>
              <a:off x="-1" y="0"/>
              <a:ext cx="2508252" cy="1887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93" y="0"/>
                  </a:moveTo>
                  <a:lnTo>
                    <a:pt x="17099" y="9378"/>
                  </a:lnTo>
                  <a:lnTo>
                    <a:pt x="547" y="9378"/>
                  </a:lnTo>
                  <a:cubicBezTo>
                    <a:pt x="245" y="9378"/>
                    <a:pt x="0" y="9704"/>
                    <a:pt x="0" y="10105"/>
                  </a:cubicBezTo>
                  <a:lnTo>
                    <a:pt x="0" y="20873"/>
                  </a:lnTo>
                  <a:cubicBezTo>
                    <a:pt x="0" y="21275"/>
                    <a:pt x="245" y="21600"/>
                    <a:pt x="547" y="21600"/>
                  </a:cubicBezTo>
                  <a:lnTo>
                    <a:pt x="21053" y="21600"/>
                  </a:lnTo>
                  <a:cubicBezTo>
                    <a:pt x="21355" y="21600"/>
                    <a:pt x="21600" y="21275"/>
                    <a:pt x="21600" y="20873"/>
                  </a:cubicBezTo>
                  <a:lnTo>
                    <a:pt x="21600" y="10105"/>
                  </a:lnTo>
                  <a:cubicBezTo>
                    <a:pt x="21600" y="9704"/>
                    <a:pt x="21355" y="9378"/>
                    <a:pt x="21053" y="9378"/>
                  </a:cubicBezTo>
                  <a:lnTo>
                    <a:pt x="19286" y="9378"/>
                  </a:lnTo>
                  <a:lnTo>
                    <a:pt x="18193" y="0"/>
                  </a:lnTo>
                  <a:close/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500">
                  <a:solidFill>
                    <a:schemeClr val="accent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61" name="migration matrix"/>
            <p:cNvSpPr txBox="1"/>
            <p:nvPr/>
          </p:nvSpPr>
          <p:spPr>
            <a:xfrm>
              <a:off x="0" y="731155"/>
              <a:ext cx="2508251" cy="425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500">
                  <a:solidFill>
                    <a:schemeClr val="accent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migration matrix</a:t>
              </a:r>
            </a:p>
          </p:txBody>
        </p:sp>
      </p:grpSp>
      <p:grpSp>
        <p:nvGrpSpPr>
          <p:cNvPr id="365" name="reco efficiency of the reco+true selection"/>
          <p:cNvGrpSpPr/>
          <p:nvPr/>
        </p:nvGrpSpPr>
        <p:grpSpPr>
          <a:xfrm>
            <a:off x="9177380" y="5023277"/>
            <a:ext cx="3325815" cy="1860156"/>
            <a:chOff x="0" y="0"/>
            <a:chExt cx="3325814" cy="1860154"/>
          </a:xfrm>
        </p:grpSpPr>
        <p:sp>
          <p:nvSpPr>
            <p:cNvPr id="363" name="Shape"/>
            <p:cNvSpPr/>
            <p:nvPr/>
          </p:nvSpPr>
          <p:spPr>
            <a:xfrm>
              <a:off x="-1" y="0"/>
              <a:ext cx="3325816" cy="1860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76" y="0"/>
                  </a:moveTo>
                  <a:lnTo>
                    <a:pt x="3451" y="9199"/>
                  </a:lnTo>
                  <a:lnTo>
                    <a:pt x="412" y="9199"/>
                  </a:lnTo>
                  <a:cubicBezTo>
                    <a:pt x="185" y="9199"/>
                    <a:pt x="0" y="9529"/>
                    <a:pt x="0" y="9936"/>
                  </a:cubicBezTo>
                  <a:lnTo>
                    <a:pt x="0" y="20863"/>
                  </a:lnTo>
                  <a:cubicBezTo>
                    <a:pt x="0" y="21270"/>
                    <a:pt x="185" y="21600"/>
                    <a:pt x="412" y="21600"/>
                  </a:cubicBezTo>
                  <a:lnTo>
                    <a:pt x="21188" y="21600"/>
                  </a:lnTo>
                  <a:cubicBezTo>
                    <a:pt x="21415" y="21600"/>
                    <a:pt x="21600" y="21270"/>
                    <a:pt x="21600" y="20863"/>
                  </a:cubicBezTo>
                  <a:lnTo>
                    <a:pt x="21600" y="9936"/>
                  </a:lnTo>
                  <a:cubicBezTo>
                    <a:pt x="21600" y="9529"/>
                    <a:pt x="21415" y="9199"/>
                    <a:pt x="21188" y="9199"/>
                  </a:cubicBezTo>
                  <a:lnTo>
                    <a:pt x="5101" y="9199"/>
                  </a:lnTo>
                  <a:lnTo>
                    <a:pt x="4276" y="0"/>
                  </a:lnTo>
                  <a:close/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500">
                  <a:solidFill>
                    <a:schemeClr val="accent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64" name="reco efficiency of the reco+true selection"/>
            <p:cNvSpPr txBox="1"/>
            <p:nvPr/>
          </p:nvSpPr>
          <p:spPr>
            <a:xfrm>
              <a:off x="-1" y="520613"/>
              <a:ext cx="3325816" cy="8189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500">
                  <a:solidFill>
                    <a:schemeClr val="accent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reco efficiency of the reco+true selection</a:t>
              </a:r>
            </a:p>
          </p:txBody>
        </p:sp>
      </p:grpSp>
      <p:pic>
        <p:nvPicPr>
          <p:cNvPr id="36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2366" y="1520939"/>
            <a:ext cx="4720069" cy="26261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9" name="Unfolding: simple response matrix inversion w/o regularisation"/>
          <p:cNvGrpSpPr/>
          <p:nvPr/>
        </p:nvGrpSpPr>
        <p:grpSpPr>
          <a:xfrm>
            <a:off x="1044964" y="7602232"/>
            <a:ext cx="10914872" cy="621271"/>
            <a:chOff x="0" y="0"/>
            <a:chExt cx="10914870" cy="621270"/>
          </a:xfrm>
        </p:grpSpPr>
        <p:sp>
          <p:nvSpPr>
            <p:cNvPr id="367" name="Rectangle"/>
            <p:cNvSpPr/>
            <p:nvPr/>
          </p:nvSpPr>
          <p:spPr>
            <a:xfrm>
              <a:off x="-1" y="-1"/>
              <a:ext cx="10914872" cy="621272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68" name="Unfolding: simple response matrix inversion w/o regularisation"/>
            <p:cNvSpPr txBox="1"/>
            <p:nvPr/>
          </p:nvSpPr>
          <p:spPr>
            <a:xfrm>
              <a:off x="-1" y="60578"/>
              <a:ext cx="10914872" cy="5001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Unfolding: simple response matrix inversion w/o regularisation</a:t>
              </a:r>
            </a:p>
          </p:txBody>
        </p:sp>
      </p:grpSp>
      <p:pic>
        <p:nvPicPr>
          <p:cNvPr id="37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4343" y="3869066"/>
            <a:ext cx="8011513" cy="16745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1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1749" y="2165979"/>
            <a:ext cx="3705352" cy="2246642"/>
          </a:xfrm>
          <a:prstGeom prst="rect">
            <a:avLst/>
          </a:prstGeom>
          <a:ln w="12700">
            <a:miter lim="400000"/>
          </a:ln>
        </p:spPr>
      </p:pic>
      <p:pic>
        <p:nvPicPr>
          <p:cNvPr id="372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853" y="2170070"/>
            <a:ext cx="4067270" cy="1758160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Parton"/>
          <p:cNvSpPr txBox="1"/>
          <p:nvPr/>
        </p:nvSpPr>
        <p:spPr>
          <a:xfrm>
            <a:off x="1405018" y="1462492"/>
            <a:ext cx="1554846" cy="644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Parton</a:t>
            </a:r>
          </a:p>
        </p:txBody>
      </p:sp>
      <p:sp>
        <p:nvSpPr>
          <p:cNvPr id="374" name="Particle…"/>
          <p:cNvSpPr txBox="1"/>
          <p:nvPr/>
        </p:nvSpPr>
        <p:spPr>
          <a:xfrm>
            <a:off x="9188090" y="1159704"/>
            <a:ext cx="2972669" cy="1010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Particle</a:t>
            </a:r>
          </a:p>
          <a:p>
            <a:pPr>
              <a:defRPr sz="2000">
                <a:latin typeface="Calibri"/>
                <a:ea typeface="Calibri"/>
                <a:cs typeface="Calibri"/>
                <a:sym typeface="Calibri"/>
              </a:defRPr>
            </a:pPr>
            <a:r>
              <a:t>top candidates: AK8 genjets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Efficiency_Parton_jetPt0.pdf" descr="Efficiency_Parton_jetPt0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402" y="1173939"/>
            <a:ext cx="5261620" cy="4445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Efficiency_Gen_jetPt0.pdf" descr="Efficiency_Gen_jetPt0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349" y="1173939"/>
            <a:ext cx="5261620" cy="4445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78" name="ParticleLevelPurity_jetEta.pdf" descr="ParticleLevelPurity_jetEta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1890" y="5591175"/>
            <a:ext cx="5752787" cy="368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9" name="ParticleLevelPurity_jetPt.pdf" descr="ParticleLevelPurity_jetPt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764" y="5549158"/>
            <a:ext cx="5752788" cy="3683002"/>
          </a:xfrm>
          <a:prstGeom prst="rect">
            <a:avLst/>
          </a:prstGeom>
          <a:ln w="12700">
            <a:miter lim="400000"/>
          </a:ln>
        </p:spPr>
      </p:pic>
      <p:sp>
        <p:nvSpPr>
          <p:cNvPr id="380" name="Fractions of particle &amp; parton level definitions"/>
          <p:cNvSpPr txBox="1"/>
          <p:nvPr/>
        </p:nvSpPr>
        <p:spPr>
          <a:xfrm>
            <a:off x="1578056" y="151965"/>
            <a:ext cx="10727235" cy="673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174F8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Fractions of particle &amp; parton level definitions</a:t>
            </a:r>
          </a:p>
        </p:txBody>
      </p:sp>
      <p:grpSp>
        <p:nvGrpSpPr>
          <p:cNvPr id="383" name="Group"/>
          <p:cNvGrpSpPr/>
          <p:nvPr/>
        </p:nvGrpSpPr>
        <p:grpSpPr>
          <a:xfrm>
            <a:off x="-11" y="997882"/>
            <a:ext cx="13004814" cy="66679"/>
            <a:chOff x="-1" y="0"/>
            <a:chExt cx="13004812" cy="66677"/>
          </a:xfrm>
        </p:grpSpPr>
        <p:sp>
          <p:nvSpPr>
            <p:cNvPr id="381" name="Line"/>
            <p:cNvSpPr/>
            <p:nvPr/>
          </p:nvSpPr>
          <p:spPr>
            <a:xfrm flipV="1">
              <a:off x="-2" y="66195"/>
              <a:ext cx="13004812" cy="483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82" name="Line"/>
            <p:cNvSpPr/>
            <p:nvPr/>
          </p:nvSpPr>
          <p:spPr>
            <a:xfrm flipV="1">
              <a:off x="8" y="0"/>
              <a:ext cx="13004804" cy="979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8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598263" y="9359900"/>
            <a:ext cx="368574" cy="381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385" name="CMS_logo_col.gif" descr="CMS_logo_col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86" name="Pyrforos_hep.png" descr="Pyrforos_hep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69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Particle to parton matching efficiency"/>
          <p:cNvSpPr txBox="1"/>
          <p:nvPr/>
        </p:nvSpPr>
        <p:spPr>
          <a:xfrm>
            <a:off x="4777554" y="7509095"/>
            <a:ext cx="4308386" cy="1016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Particle to parton matching efficiency</a:t>
            </a:r>
          </a:p>
        </p:txBody>
      </p:sp>
      <p:grpSp>
        <p:nvGrpSpPr>
          <p:cNvPr id="390" name="f1: fraction of reco events in the reco+parton/particle  phase space"/>
          <p:cNvGrpSpPr/>
          <p:nvPr/>
        </p:nvGrpSpPr>
        <p:grpSpPr>
          <a:xfrm>
            <a:off x="9568154" y="1710465"/>
            <a:ext cx="2750743" cy="1443436"/>
            <a:chOff x="0" y="0"/>
            <a:chExt cx="2750741" cy="1443434"/>
          </a:xfrm>
        </p:grpSpPr>
        <p:sp>
          <p:nvSpPr>
            <p:cNvPr id="388" name="Shape"/>
            <p:cNvSpPr/>
            <p:nvPr/>
          </p:nvSpPr>
          <p:spPr>
            <a:xfrm>
              <a:off x="0" y="0"/>
              <a:ext cx="2750742" cy="1443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05" y="0"/>
                  </a:moveTo>
                  <a:lnTo>
                    <a:pt x="3908" y="6016"/>
                  </a:lnTo>
                  <a:lnTo>
                    <a:pt x="499" y="6016"/>
                  </a:lnTo>
                  <a:cubicBezTo>
                    <a:pt x="223" y="6016"/>
                    <a:pt x="0" y="6442"/>
                    <a:pt x="0" y="6966"/>
                  </a:cubicBezTo>
                  <a:lnTo>
                    <a:pt x="0" y="20650"/>
                  </a:lnTo>
                  <a:cubicBezTo>
                    <a:pt x="0" y="21175"/>
                    <a:pt x="223" y="21600"/>
                    <a:pt x="499" y="21600"/>
                  </a:cubicBezTo>
                  <a:lnTo>
                    <a:pt x="21101" y="21600"/>
                  </a:lnTo>
                  <a:cubicBezTo>
                    <a:pt x="21377" y="21600"/>
                    <a:pt x="21600" y="21175"/>
                    <a:pt x="21600" y="20650"/>
                  </a:cubicBezTo>
                  <a:lnTo>
                    <a:pt x="21600" y="6966"/>
                  </a:lnTo>
                  <a:cubicBezTo>
                    <a:pt x="21600" y="6442"/>
                    <a:pt x="21377" y="6016"/>
                    <a:pt x="21101" y="6016"/>
                  </a:cubicBezTo>
                  <a:lnTo>
                    <a:pt x="5899" y="6016"/>
                  </a:lnTo>
                  <a:lnTo>
                    <a:pt x="4905" y="0"/>
                  </a:lnTo>
                  <a:close/>
                </a:path>
              </a:pathLst>
            </a:custGeom>
            <a:blipFill rotWithShape="1">
              <a:blip r:embed="rId8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89" name="f1: fraction of reco events in the reco+parton/particle  phase space"/>
            <p:cNvSpPr txBox="1"/>
            <p:nvPr/>
          </p:nvSpPr>
          <p:spPr>
            <a:xfrm>
              <a:off x="0" y="241746"/>
              <a:ext cx="2750742" cy="9599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2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alibri"/>
                  <a:ea typeface="Calibri"/>
                  <a:cs typeface="Calibri"/>
                  <a:sym typeface="Calibri"/>
                </a:defRPr>
              </a:pPr>
              <a:r>
                <a:t>f</a:t>
              </a:r>
              <a:r>
                <a:rPr baseline="-5998"/>
                <a:t>1</a:t>
              </a:r>
              <a:r>
                <a:t>: fraction of reco events in the reco+parton/particle  phase space</a:t>
              </a:r>
            </a:p>
          </p:txBody>
        </p:sp>
      </p:grpSp>
      <p:grpSp>
        <p:nvGrpSpPr>
          <p:cNvPr id="393" name="f2: fraction of parton/particle events in the reco+parton/particle  phase space"/>
          <p:cNvGrpSpPr/>
          <p:nvPr/>
        </p:nvGrpSpPr>
        <p:grpSpPr>
          <a:xfrm>
            <a:off x="9740972" y="3229995"/>
            <a:ext cx="3130552" cy="1527971"/>
            <a:chOff x="0" y="0"/>
            <a:chExt cx="3130551" cy="1527970"/>
          </a:xfrm>
        </p:grpSpPr>
        <p:sp>
          <p:nvSpPr>
            <p:cNvPr id="391" name="Shape"/>
            <p:cNvSpPr/>
            <p:nvPr/>
          </p:nvSpPr>
          <p:spPr>
            <a:xfrm>
              <a:off x="0" y="-1"/>
              <a:ext cx="3130552" cy="1527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8" y="0"/>
                  </a:moveTo>
                  <a:cubicBezTo>
                    <a:pt x="196" y="0"/>
                    <a:pt x="0" y="402"/>
                    <a:pt x="0" y="898"/>
                  </a:cubicBezTo>
                  <a:lnTo>
                    <a:pt x="0" y="15883"/>
                  </a:lnTo>
                  <a:cubicBezTo>
                    <a:pt x="0" y="16379"/>
                    <a:pt x="196" y="16781"/>
                    <a:pt x="438" y="16781"/>
                  </a:cubicBezTo>
                  <a:lnTo>
                    <a:pt x="1564" y="16781"/>
                  </a:lnTo>
                  <a:lnTo>
                    <a:pt x="2440" y="21600"/>
                  </a:lnTo>
                  <a:lnTo>
                    <a:pt x="3316" y="16781"/>
                  </a:lnTo>
                  <a:lnTo>
                    <a:pt x="21162" y="16781"/>
                  </a:lnTo>
                  <a:cubicBezTo>
                    <a:pt x="21404" y="16781"/>
                    <a:pt x="21600" y="16379"/>
                    <a:pt x="21600" y="15883"/>
                  </a:cubicBezTo>
                  <a:lnTo>
                    <a:pt x="21600" y="898"/>
                  </a:lnTo>
                  <a:cubicBezTo>
                    <a:pt x="21600" y="402"/>
                    <a:pt x="21404" y="0"/>
                    <a:pt x="21162" y="0"/>
                  </a:cubicBezTo>
                  <a:lnTo>
                    <a:pt x="438" y="0"/>
                  </a:lnTo>
                  <a:close/>
                </a:path>
              </a:pathLst>
            </a:custGeom>
            <a:blipFill rotWithShape="1">
              <a:blip r:embed="rId9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92" name="f2: fraction of parton/particle events in the reco+parton/particle  phase space"/>
            <p:cNvSpPr txBox="1"/>
            <p:nvPr/>
          </p:nvSpPr>
          <p:spPr>
            <a:xfrm>
              <a:off x="0" y="284014"/>
              <a:ext cx="3130551" cy="9599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2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alibri"/>
                  <a:ea typeface="Calibri"/>
                  <a:cs typeface="Calibri"/>
                  <a:sym typeface="Calibri"/>
                </a:defRPr>
              </a:pPr>
              <a:r>
                <a:t>f</a:t>
              </a:r>
              <a:r>
                <a:rPr baseline="-5998"/>
                <a:t>2</a:t>
              </a:r>
              <a:r>
                <a:t>: fraction of parton/particle events in the reco+parton/particle  phase space</a:t>
              </a:r>
            </a:p>
          </p:txBody>
        </p:sp>
      </p:grpSp>
      <p:sp>
        <p:nvSpPr>
          <p:cNvPr id="394" name="paper"/>
          <p:cNvSpPr txBox="1"/>
          <p:nvPr/>
        </p:nvSpPr>
        <p:spPr>
          <a:xfrm>
            <a:off x="3569515" y="3454027"/>
            <a:ext cx="1019548" cy="500113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paper</a:t>
            </a:r>
          </a:p>
        </p:txBody>
      </p:sp>
      <p:sp>
        <p:nvSpPr>
          <p:cNvPr id="395" name="paper"/>
          <p:cNvSpPr txBox="1"/>
          <p:nvPr/>
        </p:nvSpPr>
        <p:spPr>
          <a:xfrm>
            <a:off x="8594438" y="3454027"/>
            <a:ext cx="1019548" cy="500113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paper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RspNormY_jetPt0Parton.pdf" descr="RspNormY_jetPt0Parton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966" y="1257300"/>
            <a:ext cx="4790621" cy="406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8" name="RspNormY_jetPt0Gen.pdf" descr="RspNormY_jetPt0Gen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786" y="1257300"/>
            <a:ext cx="4790622" cy="4064000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Migration matrices"/>
          <p:cNvSpPr txBox="1"/>
          <p:nvPr/>
        </p:nvSpPr>
        <p:spPr>
          <a:xfrm>
            <a:off x="4242761" y="151965"/>
            <a:ext cx="4508824" cy="673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174F8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Migration matrices</a:t>
            </a:r>
          </a:p>
        </p:txBody>
      </p:sp>
      <p:grpSp>
        <p:nvGrpSpPr>
          <p:cNvPr id="402" name="Group"/>
          <p:cNvGrpSpPr/>
          <p:nvPr/>
        </p:nvGrpSpPr>
        <p:grpSpPr>
          <a:xfrm>
            <a:off x="-11" y="997882"/>
            <a:ext cx="13004814" cy="66679"/>
            <a:chOff x="-1" y="0"/>
            <a:chExt cx="13004812" cy="66677"/>
          </a:xfrm>
        </p:grpSpPr>
        <p:sp>
          <p:nvSpPr>
            <p:cNvPr id="400" name="Line"/>
            <p:cNvSpPr/>
            <p:nvPr/>
          </p:nvSpPr>
          <p:spPr>
            <a:xfrm flipV="1">
              <a:off x="-2" y="66195"/>
              <a:ext cx="13004812" cy="483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01" name="Line"/>
            <p:cNvSpPr/>
            <p:nvPr/>
          </p:nvSpPr>
          <p:spPr>
            <a:xfrm flipV="1">
              <a:off x="8" y="0"/>
              <a:ext cx="13004804" cy="979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0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598263" y="9359900"/>
            <a:ext cx="368574" cy="381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404" name="CMS_logo_col.gif" descr="CMS_logo_col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5" name="Pyrforos_hep.png" descr="Pyrforos_he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9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6" name="RspNormY_mJJGen.pdf" descr="RspNormY_mJJGen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1795" y="5295900"/>
            <a:ext cx="4800602" cy="406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7" name="RspNormY_mJJParton.pdf" descr="RspNormY_mJJParton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0976" y="5295900"/>
            <a:ext cx="4800602" cy="4064000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paper"/>
          <p:cNvSpPr txBox="1"/>
          <p:nvPr/>
        </p:nvSpPr>
        <p:spPr>
          <a:xfrm>
            <a:off x="10859403" y="238893"/>
            <a:ext cx="1019548" cy="500113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paper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ystematic uncertainties"/>
          <p:cNvSpPr txBox="1"/>
          <p:nvPr/>
        </p:nvSpPr>
        <p:spPr>
          <a:xfrm>
            <a:off x="3612660" y="151965"/>
            <a:ext cx="5769026" cy="673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174F8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Systematic uncertainties</a:t>
            </a:r>
          </a:p>
        </p:txBody>
      </p:sp>
      <p:grpSp>
        <p:nvGrpSpPr>
          <p:cNvPr id="413" name="Group"/>
          <p:cNvGrpSpPr/>
          <p:nvPr/>
        </p:nvGrpSpPr>
        <p:grpSpPr>
          <a:xfrm>
            <a:off x="-11" y="997882"/>
            <a:ext cx="13004814" cy="66679"/>
            <a:chOff x="-1" y="0"/>
            <a:chExt cx="13004812" cy="66677"/>
          </a:xfrm>
        </p:grpSpPr>
        <p:sp>
          <p:nvSpPr>
            <p:cNvPr id="411" name="Line"/>
            <p:cNvSpPr/>
            <p:nvPr/>
          </p:nvSpPr>
          <p:spPr>
            <a:xfrm flipV="1">
              <a:off x="-2" y="66195"/>
              <a:ext cx="13004812" cy="483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12" name="Line"/>
            <p:cNvSpPr/>
            <p:nvPr/>
          </p:nvSpPr>
          <p:spPr>
            <a:xfrm flipV="1">
              <a:off x="8" y="0"/>
              <a:ext cx="13004804" cy="979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1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598263" y="9359900"/>
            <a:ext cx="368574" cy="381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415" name="CMS_logo_col.gif" descr="CMS_logo_col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416" name="Pyrforos_hep.png" descr="Pyrforos_he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9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sp>
        <p:nvSpPr>
          <p:cNvPr id="417" name="Two categories:…"/>
          <p:cNvSpPr txBox="1"/>
          <p:nvPr/>
        </p:nvSpPr>
        <p:spPr>
          <a:xfrm>
            <a:off x="110257" y="1192989"/>
            <a:ext cx="12784287" cy="8884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2000" b="1" u="sng">
                <a:latin typeface="+mn-lt"/>
                <a:ea typeface="+mn-ea"/>
                <a:cs typeface="+mn-cs"/>
                <a:sym typeface="Helvetica"/>
              </a:defRPr>
            </a:pPr>
            <a:r>
              <a:t>Two categories:</a:t>
            </a:r>
          </a:p>
          <a:p>
            <a:pPr marL="1034142" lvl="1" indent="-272142" algn="l">
              <a:buSzPct val="171000"/>
              <a:buChar char="•"/>
              <a:defRPr sz="20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Experimental</a:t>
            </a:r>
            <a:r>
              <a:rPr>
                <a:solidFill>
                  <a:srgbClr val="000000"/>
                </a:solidFill>
              </a:rPr>
              <a:t>: object performance between data and simulation</a:t>
            </a:r>
          </a:p>
          <a:p>
            <a:pPr marL="1034142" lvl="1" indent="-272142" algn="l">
              <a:buSzPct val="171000"/>
              <a:buChar char="•"/>
              <a:defRPr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Theoretical</a:t>
            </a:r>
            <a:r>
              <a:rPr>
                <a:solidFill>
                  <a:srgbClr val="000000"/>
                </a:solidFill>
              </a:rPr>
              <a:t>: related to the simulation itself(acceptance, efficiency, migration matrix)</a:t>
            </a:r>
          </a:p>
          <a:p>
            <a:pPr algn="l">
              <a:defRPr sz="2000"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000000"/>
              </a:solidFill>
            </a:endParaRPr>
          </a:p>
          <a:p>
            <a:pPr algn="l">
              <a:defRPr sz="2000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Experimental</a:t>
            </a:r>
          </a:p>
          <a:p>
            <a:pPr marL="1034142" lvl="1" indent="-272142" algn="l">
              <a:buSzPct val="171000"/>
              <a:buChar char="•"/>
              <a:defRPr sz="20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QCD bkg prediction</a:t>
            </a:r>
          </a:p>
          <a:p>
            <a:pPr marL="1034142" lvl="1" indent="-272142" algn="l">
              <a:buSzPct val="171000"/>
              <a:buChar char="•"/>
              <a:defRPr sz="20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Jet Energy Scale</a:t>
            </a:r>
          </a:p>
          <a:p>
            <a:pPr marL="1034142" lvl="1" indent="-272142" algn="l">
              <a:buSzPct val="171000"/>
              <a:buChar char="•"/>
              <a:defRPr sz="20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Jet Energy Resolution</a:t>
            </a:r>
          </a:p>
          <a:p>
            <a:pPr marL="1034142" lvl="1" indent="-272142" algn="l">
              <a:buSzPct val="171000"/>
              <a:buChar char="•"/>
              <a:defRPr sz="20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Subjet b-tagging efficiency</a:t>
            </a:r>
          </a:p>
          <a:p>
            <a:pPr marL="1034142" lvl="1" indent="-272142" algn="l">
              <a:buSzPct val="171000"/>
              <a:buChar char="•"/>
              <a:defRPr sz="20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Pileup</a:t>
            </a:r>
          </a:p>
          <a:p>
            <a:pPr marL="1034142" lvl="1" indent="-272142" algn="l">
              <a:buSzPct val="171000"/>
              <a:buChar char="•"/>
              <a:defRPr sz="20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Trigger</a:t>
            </a:r>
          </a:p>
          <a:p>
            <a:pPr marL="1034142" lvl="1" indent="-272142" algn="l">
              <a:buSzPct val="171000"/>
              <a:buChar char="•"/>
              <a:defRPr sz="20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Luminosity</a:t>
            </a:r>
          </a:p>
          <a:p>
            <a:pPr algn="l">
              <a:defRPr sz="20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algn="l">
              <a:defRPr sz="2000" u="sng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Theoretical:</a:t>
            </a:r>
            <a:r>
              <a:rPr u="none">
                <a:solidFill>
                  <a:srgbClr val="000000"/>
                </a:solidFill>
              </a:rPr>
              <a:t> Divided into 2 groups</a:t>
            </a:r>
          </a:p>
          <a:p>
            <a:pPr marL="987777" lvl="1" indent="-352777" algn="l">
              <a:buSzPct val="100000"/>
              <a:buAutoNum type="arabicPeriod"/>
              <a:defRPr sz="2000">
                <a:latin typeface="Calibri"/>
                <a:ea typeface="Calibri"/>
                <a:cs typeface="Calibri"/>
                <a:sym typeface="Calibri"/>
              </a:defRPr>
            </a:pPr>
            <a:r>
              <a:t>Matrix element of the hard process (variations of LHE event weights stored in nominal MC)</a:t>
            </a:r>
          </a:p>
          <a:p>
            <a:pPr marL="987777" lvl="1" indent="-352777" algn="l">
              <a:buSzPct val="100000"/>
              <a:buAutoNum type="arabicPeriod"/>
              <a:defRPr sz="2000">
                <a:latin typeface="Calibri"/>
                <a:ea typeface="Calibri"/>
                <a:cs typeface="Calibri"/>
                <a:sym typeface="Calibri"/>
              </a:defRPr>
            </a:pPr>
            <a:r>
              <a:t>Modelling of the parton shower and the underlying event (dedicated, alternative MC samples)</a:t>
            </a:r>
          </a:p>
          <a:p>
            <a:pPr algn="l">
              <a:defRPr sz="20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marL="1034142" lvl="1" indent="-272142" algn="l">
              <a:buSzPct val="171000"/>
              <a:buChar char="•"/>
              <a:defRPr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Parton Distribution Functions</a:t>
            </a:r>
          </a:p>
          <a:p>
            <a:pPr marL="1034142" lvl="1" indent="-272142" algn="l">
              <a:buSzPct val="171000"/>
              <a:buChar char="•"/>
              <a:defRPr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Renormalisation and factorisation scales: </a:t>
            </a:r>
          </a:p>
          <a:p>
            <a:pPr marL="1034142" lvl="1" indent="-272142" algn="l">
              <a:buSzPct val="171000"/>
              <a:buChar char="•"/>
              <a:defRPr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Strong coupling constant</a:t>
            </a:r>
          </a:p>
          <a:p>
            <a:pPr marL="1034142" lvl="1" indent="-272142" algn="l">
              <a:buSzPct val="171000"/>
              <a:buChar char="•"/>
              <a:defRPr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Final State Radiation (FSR): </a:t>
            </a:r>
            <a:r>
              <a:rPr>
                <a:solidFill>
                  <a:srgbClr val="000000"/>
                </a:solidFill>
              </a:rPr>
              <a:t>in situ constrained </a:t>
            </a:r>
          </a:p>
          <a:p>
            <a:pPr marL="1034142" lvl="1" indent="-272142" algn="l">
              <a:buSzPct val="171000"/>
              <a:buChar char="•"/>
              <a:defRPr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Initial State Radiation (ISR)</a:t>
            </a:r>
          </a:p>
          <a:p>
            <a:pPr marL="1034142" lvl="1" indent="-272142" algn="l">
              <a:buSzPct val="171000"/>
              <a:buChar char="•"/>
              <a:defRPr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Matrix Element-Parton showering matching  </a:t>
            </a:r>
          </a:p>
          <a:p>
            <a:pPr marL="1034142" lvl="1" indent="-272142" algn="l">
              <a:buSzPct val="171000"/>
              <a:buChar char="•"/>
              <a:defRPr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Underlying event tune</a:t>
            </a:r>
            <a:endParaRPr u="sng"/>
          </a:p>
          <a:p>
            <a:pPr algn="l">
              <a:defRPr sz="2000">
                <a:latin typeface="Calibri"/>
                <a:ea typeface="Calibri"/>
                <a:cs typeface="Calibri"/>
                <a:sym typeface="Calibri"/>
              </a:defRPr>
            </a:pPr>
            <a:endParaRPr u="sng"/>
          </a:p>
          <a:p>
            <a:pPr algn="l">
              <a:defRPr sz="2000">
                <a:latin typeface="Calibri"/>
                <a:ea typeface="Calibri"/>
                <a:cs typeface="Calibri"/>
                <a:sym typeface="Calibri"/>
              </a:defRPr>
            </a:pPr>
            <a:endParaRPr u="sng"/>
          </a:p>
          <a:p>
            <a:pPr algn="l">
              <a:defRPr sz="2000">
                <a:latin typeface="Calibri"/>
                <a:ea typeface="Calibri"/>
                <a:cs typeface="Calibri"/>
                <a:sym typeface="Calibri"/>
              </a:defRPr>
            </a:pPr>
            <a:endParaRPr u="sng"/>
          </a:p>
          <a:p>
            <a:pPr algn="l">
              <a:defRPr sz="2000">
                <a:latin typeface="Calibri"/>
                <a:ea typeface="Calibri"/>
                <a:cs typeface="Calibri"/>
                <a:sym typeface="Calibri"/>
              </a:defRPr>
            </a:pPr>
            <a:endParaRPr u="sng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Documentation"/>
          <p:cNvSpPr txBox="1"/>
          <p:nvPr/>
        </p:nvSpPr>
        <p:spPr>
          <a:xfrm>
            <a:off x="4636087" y="151965"/>
            <a:ext cx="3722173" cy="673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174F8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Documentation</a:t>
            </a:r>
          </a:p>
        </p:txBody>
      </p:sp>
      <p:grpSp>
        <p:nvGrpSpPr>
          <p:cNvPr id="143" name="Group"/>
          <p:cNvGrpSpPr/>
          <p:nvPr/>
        </p:nvGrpSpPr>
        <p:grpSpPr>
          <a:xfrm>
            <a:off x="-11" y="997882"/>
            <a:ext cx="13004814" cy="66679"/>
            <a:chOff x="-1" y="0"/>
            <a:chExt cx="13004812" cy="66677"/>
          </a:xfrm>
        </p:grpSpPr>
        <p:sp>
          <p:nvSpPr>
            <p:cNvPr id="141" name="Line"/>
            <p:cNvSpPr/>
            <p:nvPr/>
          </p:nvSpPr>
          <p:spPr>
            <a:xfrm flipV="1">
              <a:off x="-2" y="66195"/>
              <a:ext cx="13004812" cy="483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42" name="Line"/>
            <p:cNvSpPr/>
            <p:nvPr/>
          </p:nvSpPr>
          <p:spPr>
            <a:xfrm flipV="1">
              <a:off x="8" y="0"/>
              <a:ext cx="13004804" cy="979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4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661831" y="9359900"/>
            <a:ext cx="241438" cy="381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145" name="CMS_logo_col.gif" descr="CMS_logo_col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Pyrforos_hep.png" descr="Pyrforos_he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9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AN-2017/149"/>
          <p:cNvSpPr txBox="1"/>
          <p:nvPr/>
        </p:nvSpPr>
        <p:spPr>
          <a:xfrm>
            <a:off x="5303352" y="6227153"/>
            <a:ext cx="328709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AN-2017/149</a:t>
            </a:r>
          </a:p>
        </p:txBody>
      </p:sp>
      <p:sp>
        <p:nvSpPr>
          <p:cNvPr id="148" name="TOP-18-013"/>
          <p:cNvSpPr txBox="1"/>
          <p:nvPr/>
        </p:nvSpPr>
        <p:spPr>
          <a:xfrm>
            <a:off x="902600" y="7790530"/>
            <a:ext cx="3039927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85100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TOP-18-013</a:t>
            </a:r>
          </a:p>
        </p:txBody>
      </p:sp>
      <p:sp>
        <p:nvSpPr>
          <p:cNvPr id="149" name="https://twiki.cern.ch/twiki/bin/viewauth/CMS/TOP18013"/>
          <p:cNvSpPr txBox="1"/>
          <p:nvPr/>
        </p:nvSpPr>
        <p:spPr>
          <a:xfrm>
            <a:off x="2006898" y="8708083"/>
            <a:ext cx="8980550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https://</a:t>
            </a:r>
            <a:r>
              <a:rPr dirty="0" err="1"/>
              <a:t>twiki.cern.ch</a:t>
            </a:r>
            <a:r>
              <a:rPr dirty="0"/>
              <a:t>/</a:t>
            </a:r>
            <a:r>
              <a:rPr dirty="0" err="1"/>
              <a:t>twiki</a:t>
            </a:r>
            <a:r>
              <a:rPr dirty="0"/>
              <a:t>/bin/</a:t>
            </a:r>
            <a:r>
              <a:rPr dirty="0" err="1"/>
              <a:t>viewauth</a:t>
            </a:r>
            <a:r>
              <a:rPr dirty="0"/>
              <a:t>/CMS/TOP18013</a:t>
            </a:r>
          </a:p>
        </p:txBody>
      </p:sp>
      <p:pic>
        <p:nvPicPr>
          <p:cNvPr id="150" name="AN2017_149_v9.pdf" descr="AN2017_149_v9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9002" y="1396814"/>
            <a:ext cx="3475795" cy="4498087"/>
          </a:xfrm>
          <a:prstGeom prst="rect">
            <a:avLst/>
          </a:prstGeom>
          <a:ln w="25400">
            <a:solidFill>
              <a:schemeClr val="accent1"/>
            </a:solidFill>
            <a:miter lim="400000"/>
          </a:ln>
        </p:spPr>
      </p:pic>
      <p:pic>
        <p:nvPicPr>
          <p:cNvPr id="151" name="TOP-18-013-paper-v16.pdf" descr="TOP-18-013-paper-v16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042" y="1401467"/>
            <a:ext cx="4427044" cy="6261103"/>
          </a:xfrm>
          <a:prstGeom prst="rect">
            <a:avLst/>
          </a:prstGeom>
          <a:ln w="25400">
            <a:solidFill>
              <a:srgbClr val="851001"/>
            </a:solidFill>
            <a:miter lim="400000"/>
          </a:ln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F28BE8-7C91-E740-AD6C-CE832AE35D8D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712" y="1396814"/>
            <a:ext cx="3474000" cy="449640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19" name="AN-2017/149">
            <a:extLst>
              <a:ext uri="{FF2B5EF4-FFF2-40B4-BE49-F238E27FC236}">
                <a16:creationId xmlns:a16="http://schemas.microsoft.com/office/drawing/2014/main" id="{E688E001-A082-C14A-BD1F-A5BD1F29D586}"/>
              </a:ext>
            </a:extLst>
          </p:cNvPr>
          <p:cNvSpPr txBox="1"/>
          <p:nvPr/>
        </p:nvSpPr>
        <p:spPr>
          <a:xfrm>
            <a:off x="9209162" y="6220991"/>
            <a:ext cx="3308598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AN-201</a:t>
            </a:r>
            <a:r>
              <a:rPr lang="en-US" dirty="0"/>
              <a:t>6</a:t>
            </a:r>
            <a:r>
              <a:rPr dirty="0"/>
              <a:t>/1</a:t>
            </a:r>
            <a:r>
              <a:rPr lang="en-US" dirty="0"/>
              <a:t>74</a:t>
            </a:r>
            <a:endParaRPr dirty="0"/>
          </a:p>
        </p:txBody>
      </p:sp>
      <p:sp>
        <p:nvSpPr>
          <p:cNvPr id="20" name="AN-2017/149">
            <a:extLst>
              <a:ext uri="{FF2B5EF4-FFF2-40B4-BE49-F238E27FC236}">
                <a16:creationId xmlns:a16="http://schemas.microsoft.com/office/drawing/2014/main" id="{DB44D708-E492-F149-9B9B-8BB4D35CBA46}"/>
              </a:ext>
            </a:extLst>
          </p:cNvPr>
          <p:cNvSpPr txBox="1"/>
          <p:nvPr/>
        </p:nvSpPr>
        <p:spPr>
          <a:xfrm>
            <a:off x="6353789" y="7126870"/>
            <a:ext cx="1186222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GB" sz="2000" dirty="0"/>
              <a:t>hadronic</a:t>
            </a:r>
            <a:endParaRPr sz="2000" dirty="0"/>
          </a:p>
        </p:txBody>
      </p:sp>
      <p:sp>
        <p:nvSpPr>
          <p:cNvPr id="21" name="AN-2017/149">
            <a:extLst>
              <a:ext uri="{FF2B5EF4-FFF2-40B4-BE49-F238E27FC236}">
                <a16:creationId xmlns:a16="http://schemas.microsoft.com/office/drawing/2014/main" id="{4228D605-4B5B-8B40-8C91-5C4BBB524ED8}"/>
              </a:ext>
            </a:extLst>
          </p:cNvPr>
          <p:cNvSpPr txBox="1"/>
          <p:nvPr/>
        </p:nvSpPr>
        <p:spPr>
          <a:xfrm>
            <a:off x="10476335" y="7126869"/>
            <a:ext cx="774251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GB" sz="2000" dirty="0"/>
              <a:t>𝑙+jets</a:t>
            </a:r>
            <a:endParaRPr sz="2000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In situ constraint of the FSR uncertainty"/>
          <p:cNvSpPr txBox="1"/>
          <p:nvPr/>
        </p:nvSpPr>
        <p:spPr>
          <a:xfrm>
            <a:off x="1874441" y="151965"/>
            <a:ext cx="9245465" cy="673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174F8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In situ constraint of the FSR uncertainty</a:t>
            </a:r>
          </a:p>
        </p:txBody>
      </p:sp>
      <p:grpSp>
        <p:nvGrpSpPr>
          <p:cNvPr id="422" name="Group"/>
          <p:cNvGrpSpPr/>
          <p:nvPr/>
        </p:nvGrpSpPr>
        <p:grpSpPr>
          <a:xfrm>
            <a:off x="-11" y="997882"/>
            <a:ext cx="13004814" cy="66679"/>
            <a:chOff x="-1" y="0"/>
            <a:chExt cx="13004812" cy="66677"/>
          </a:xfrm>
        </p:grpSpPr>
        <p:sp>
          <p:nvSpPr>
            <p:cNvPr id="420" name="Line"/>
            <p:cNvSpPr/>
            <p:nvPr/>
          </p:nvSpPr>
          <p:spPr>
            <a:xfrm flipV="1">
              <a:off x="-2" y="66195"/>
              <a:ext cx="13004812" cy="483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21" name="Line"/>
            <p:cNvSpPr/>
            <p:nvPr/>
          </p:nvSpPr>
          <p:spPr>
            <a:xfrm flipV="1">
              <a:off x="8" y="0"/>
              <a:ext cx="13004804" cy="979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2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598263" y="9359900"/>
            <a:ext cx="368574" cy="381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20</a:t>
            </a:fld>
            <a:endParaRPr/>
          </a:p>
        </p:txBody>
      </p:sp>
      <p:pic>
        <p:nvPicPr>
          <p:cNvPr id="424" name="CMS_logo_col.gif" descr="CMS_logo_col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Pyrforos_hep.png" descr="Pyrforos_he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9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fitmTop.pdf" descr="fitmTop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990" y="1841376"/>
            <a:ext cx="5715002" cy="3658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fitmva.pdf" descr="fitmva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2900" y="1841376"/>
            <a:ext cx="5715002" cy="3658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PullsmTop.pdf" descr="PullsmTop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990" y="5597462"/>
            <a:ext cx="5715002" cy="3658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429" name="SignalShapemva.pdf" descr="SignalShapemva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2900" y="5620782"/>
            <a:ext cx="5715002" cy="3658811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Oval"/>
          <p:cNvSpPr/>
          <p:nvPr/>
        </p:nvSpPr>
        <p:spPr>
          <a:xfrm>
            <a:off x="2276038" y="6890314"/>
            <a:ext cx="381003" cy="796455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31" name="Fit suggests scale down with 0.25, we use 0.3"/>
          <p:cNvSpPr txBox="1"/>
          <p:nvPr/>
        </p:nvSpPr>
        <p:spPr>
          <a:xfrm>
            <a:off x="1908005" y="5405298"/>
            <a:ext cx="3217330" cy="1244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Fit suggests scale down with 0.25, we use 0.3</a:t>
            </a:r>
          </a:p>
        </p:txBody>
      </p:sp>
      <p:sp>
        <p:nvSpPr>
          <p:cNvPr id="432" name="Template fits with Combine"/>
          <p:cNvSpPr txBox="1"/>
          <p:nvPr/>
        </p:nvSpPr>
        <p:spPr>
          <a:xfrm>
            <a:off x="4286597" y="1067185"/>
            <a:ext cx="4431606" cy="1016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b="1">
                <a:latin typeface="+mn-lt"/>
                <a:ea typeface="+mn-ea"/>
                <a:cs typeface="+mn-cs"/>
                <a:sym typeface="Helvetica"/>
              </a:defRPr>
            </a:pPr>
            <a:r>
              <a:t>Template fits with</a:t>
            </a:r>
            <a:r>
              <a:rPr i="1"/>
              <a:t> Combine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Uncertainties vs leading top pT"/>
          <p:cNvSpPr txBox="1"/>
          <p:nvPr/>
        </p:nvSpPr>
        <p:spPr>
          <a:xfrm>
            <a:off x="2906889" y="151966"/>
            <a:ext cx="7180567" cy="673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500">
                <a:solidFill>
                  <a:srgbClr val="174F86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Uncertainties vs leading top p</a:t>
            </a:r>
            <a:r>
              <a:rPr baseline="-5998"/>
              <a:t>T</a:t>
            </a:r>
          </a:p>
        </p:txBody>
      </p:sp>
      <p:grpSp>
        <p:nvGrpSpPr>
          <p:cNvPr id="437" name="Group"/>
          <p:cNvGrpSpPr/>
          <p:nvPr/>
        </p:nvGrpSpPr>
        <p:grpSpPr>
          <a:xfrm>
            <a:off x="-11" y="997882"/>
            <a:ext cx="13004814" cy="66679"/>
            <a:chOff x="-1" y="0"/>
            <a:chExt cx="13004812" cy="66677"/>
          </a:xfrm>
        </p:grpSpPr>
        <p:sp>
          <p:nvSpPr>
            <p:cNvPr id="435" name="Line"/>
            <p:cNvSpPr/>
            <p:nvPr/>
          </p:nvSpPr>
          <p:spPr>
            <a:xfrm flipV="1">
              <a:off x="-2" y="66195"/>
              <a:ext cx="13004812" cy="483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36" name="Line"/>
            <p:cNvSpPr/>
            <p:nvPr/>
          </p:nvSpPr>
          <p:spPr>
            <a:xfrm flipV="1">
              <a:off x="8" y="0"/>
              <a:ext cx="13004804" cy="979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3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598263" y="9359900"/>
            <a:ext cx="368574" cy="381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21</a:t>
            </a:fld>
            <a:endParaRPr/>
          </a:p>
        </p:txBody>
      </p:sp>
      <p:pic>
        <p:nvPicPr>
          <p:cNvPr id="439" name="CMS_logo_col.gif" descr="CMS_logo_col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440" name="Pyrforos_hep.png" descr="Pyrforos_he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9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paper"/>
          <p:cNvSpPr txBox="1"/>
          <p:nvPr/>
        </p:nvSpPr>
        <p:spPr>
          <a:xfrm>
            <a:off x="10859403" y="238893"/>
            <a:ext cx="1019548" cy="500113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paper</a:t>
            </a:r>
          </a:p>
        </p:txBody>
      </p:sp>
      <p:pic>
        <p:nvPicPr>
          <p:cNvPr id="442" name="Systematics_Gen_jetPt0_NORM.pdf" descr="Systematics_Gen_jetPt0_NORM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127" y="5269241"/>
            <a:ext cx="4790622" cy="4064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3" name="Systematics_Gen_jetPt0.pdf" descr="Systematics_Gen_jetPt0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7976" y="5269241"/>
            <a:ext cx="4790622" cy="4064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4" name="Systematics_Parton_jetPt0_NORM.pdf" descr="Systematics_Parton_jetPt0_NORM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6127" y="1275539"/>
            <a:ext cx="4790622" cy="4064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45" name="Systematics_Parton_jetPt0.pdf" descr="Systematics_Parton_jetPt0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7976" y="1275539"/>
            <a:ext cx="4790622" cy="4064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Uncertainties vs leading top |y|"/>
          <p:cNvSpPr txBox="1"/>
          <p:nvPr/>
        </p:nvSpPr>
        <p:spPr>
          <a:xfrm>
            <a:off x="2757363" y="151965"/>
            <a:ext cx="7479619" cy="673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174F8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Uncertainties vs leading top |y|</a:t>
            </a:r>
          </a:p>
        </p:txBody>
      </p:sp>
      <p:grpSp>
        <p:nvGrpSpPr>
          <p:cNvPr id="450" name="Group"/>
          <p:cNvGrpSpPr/>
          <p:nvPr/>
        </p:nvGrpSpPr>
        <p:grpSpPr>
          <a:xfrm>
            <a:off x="-11" y="997882"/>
            <a:ext cx="13004814" cy="66679"/>
            <a:chOff x="-1" y="0"/>
            <a:chExt cx="13004812" cy="66677"/>
          </a:xfrm>
        </p:grpSpPr>
        <p:sp>
          <p:nvSpPr>
            <p:cNvPr id="448" name="Line"/>
            <p:cNvSpPr/>
            <p:nvPr/>
          </p:nvSpPr>
          <p:spPr>
            <a:xfrm flipV="1">
              <a:off x="-2" y="66195"/>
              <a:ext cx="13004812" cy="483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49" name="Line"/>
            <p:cNvSpPr/>
            <p:nvPr/>
          </p:nvSpPr>
          <p:spPr>
            <a:xfrm flipV="1">
              <a:off x="8" y="0"/>
              <a:ext cx="13004804" cy="979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5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598263" y="9359900"/>
            <a:ext cx="368574" cy="381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22</a:t>
            </a:fld>
            <a:endParaRPr/>
          </a:p>
        </p:txBody>
      </p:sp>
      <p:pic>
        <p:nvPicPr>
          <p:cNvPr id="452" name="CMS_logo_col.gif" descr="CMS_logo_col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Pyrforos_hep.png" descr="Pyrforos_he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9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paper"/>
          <p:cNvSpPr txBox="1"/>
          <p:nvPr/>
        </p:nvSpPr>
        <p:spPr>
          <a:xfrm>
            <a:off x="10859403" y="238893"/>
            <a:ext cx="1019548" cy="500113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paper</a:t>
            </a:r>
          </a:p>
        </p:txBody>
      </p:sp>
      <p:pic>
        <p:nvPicPr>
          <p:cNvPr id="455" name="Systematics_Gen_jetY0_NORM.pdf" descr="Systematics_Gen_jetY0_NORM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5270500"/>
            <a:ext cx="4790620" cy="406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6" name="Systematics_Gen_jetY0.pdf" descr="Systematics_Gen_jetY0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000" y="5270500"/>
            <a:ext cx="4790620" cy="406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7" name="Systematics_Parton_jetY0_NORM.pdf" descr="Systematics_Parton_jetY0_NORM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000" y="1270000"/>
            <a:ext cx="4790620" cy="406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Systematics_Parton_jetY0.pdf" descr="Systematics_Parton_jetY0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1270000"/>
            <a:ext cx="4790620" cy="406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nalysis overview">
            <a:extLst>
              <a:ext uri="{FF2B5EF4-FFF2-40B4-BE49-F238E27FC236}">
                <a16:creationId xmlns:a16="http://schemas.microsoft.com/office/drawing/2014/main" id="{123297E0-B55B-0D44-A76E-EBD4028BD1D1}"/>
              </a:ext>
            </a:extLst>
          </p:cNvPr>
          <p:cNvSpPr txBox="1"/>
          <p:nvPr/>
        </p:nvSpPr>
        <p:spPr>
          <a:xfrm>
            <a:off x="4381869" y="151965"/>
            <a:ext cx="4230608" cy="673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174F8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Analysis overview</a:t>
            </a:r>
          </a:p>
        </p:txBody>
      </p:sp>
      <p:grpSp>
        <p:nvGrpSpPr>
          <p:cNvPr id="5" name="Group">
            <a:extLst>
              <a:ext uri="{FF2B5EF4-FFF2-40B4-BE49-F238E27FC236}">
                <a16:creationId xmlns:a16="http://schemas.microsoft.com/office/drawing/2014/main" id="{E42600AF-A285-2048-A62A-3B0BC4E4FABA}"/>
              </a:ext>
            </a:extLst>
          </p:cNvPr>
          <p:cNvGrpSpPr/>
          <p:nvPr/>
        </p:nvGrpSpPr>
        <p:grpSpPr>
          <a:xfrm>
            <a:off x="-11" y="997882"/>
            <a:ext cx="13004814" cy="66679"/>
            <a:chOff x="-1" y="0"/>
            <a:chExt cx="13004812" cy="66677"/>
          </a:xfrm>
        </p:grpSpPr>
        <p:sp>
          <p:nvSpPr>
            <p:cNvPr id="6" name="Line">
              <a:extLst>
                <a:ext uri="{FF2B5EF4-FFF2-40B4-BE49-F238E27FC236}">
                  <a16:creationId xmlns:a16="http://schemas.microsoft.com/office/drawing/2014/main" id="{435BBF1B-CACB-3348-B314-7E07076EA0C5}"/>
                </a:ext>
              </a:extLst>
            </p:cNvPr>
            <p:cNvSpPr/>
            <p:nvPr/>
          </p:nvSpPr>
          <p:spPr>
            <a:xfrm flipV="1">
              <a:off x="-2" y="66195"/>
              <a:ext cx="13004812" cy="483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" name="Line">
              <a:extLst>
                <a:ext uri="{FF2B5EF4-FFF2-40B4-BE49-F238E27FC236}">
                  <a16:creationId xmlns:a16="http://schemas.microsoft.com/office/drawing/2014/main" id="{875E2112-4F46-3D49-9E41-5AEFF2DE1E12}"/>
                </a:ext>
              </a:extLst>
            </p:cNvPr>
            <p:cNvSpPr/>
            <p:nvPr/>
          </p:nvSpPr>
          <p:spPr>
            <a:xfrm flipV="1">
              <a:off x="8" y="0"/>
              <a:ext cx="13004804" cy="979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8" name="CMS_logo_col.gif" descr="CMS_logo_col.gif">
            <a:extLst>
              <a:ext uri="{FF2B5EF4-FFF2-40B4-BE49-F238E27FC236}">
                <a16:creationId xmlns:a16="http://schemas.microsoft.com/office/drawing/2014/main" id="{8DA45678-CF70-C045-A7E5-7B6C12CCD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79A908C2-8D65-E741-AC89-A7DE3A6E8C59}"/>
              </a:ext>
            </a:extLst>
          </p:cNvPr>
          <p:cNvSpPr txBox="1">
            <a:spLocks/>
          </p:cNvSpPr>
          <p:nvPr/>
        </p:nvSpPr>
        <p:spPr>
          <a:xfrm>
            <a:off x="12661831" y="9359900"/>
            <a:ext cx="241438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none" spc="0" normalizeH="0" baseline="0">
                <a:ln>
                  <a:noFill/>
                </a:ln>
                <a:solidFill>
                  <a:srgbClr val="701013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86CB4B4D-7CA3-9044-876B-883B54F8677D}" type="slidenum">
              <a:rPr lang="en-GR" smtClean="0"/>
              <a:pPr/>
              <a:t>3</a:t>
            </a:fld>
            <a:endParaRPr lang="en-GR"/>
          </a:p>
        </p:txBody>
      </p:sp>
      <p:pic>
        <p:nvPicPr>
          <p:cNvPr id="10" name="Pyrforos_hep.png" descr="Pyrforos_hep.png">
            <a:extLst>
              <a:ext uri="{FF2B5EF4-FFF2-40B4-BE49-F238E27FC236}">
                <a16:creationId xmlns:a16="http://schemas.microsoft.com/office/drawing/2014/main" id="{3FDAE9FA-C992-E248-9CD1-E197AAD10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9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5696442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rigger"/>
          <p:cNvSpPr txBox="1"/>
          <p:nvPr/>
        </p:nvSpPr>
        <p:spPr>
          <a:xfrm>
            <a:off x="5642211" y="151965"/>
            <a:ext cx="1709924" cy="673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174F8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Trigger</a:t>
            </a:r>
          </a:p>
        </p:txBody>
      </p:sp>
      <p:grpSp>
        <p:nvGrpSpPr>
          <p:cNvPr id="165" name="Group"/>
          <p:cNvGrpSpPr/>
          <p:nvPr/>
        </p:nvGrpSpPr>
        <p:grpSpPr>
          <a:xfrm>
            <a:off x="-11" y="997882"/>
            <a:ext cx="13004814" cy="66679"/>
            <a:chOff x="-1" y="0"/>
            <a:chExt cx="13004812" cy="66677"/>
          </a:xfrm>
        </p:grpSpPr>
        <p:sp>
          <p:nvSpPr>
            <p:cNvPr id="163" name="Line"/>
            <p:cNvSpPr/>
            <p:nvPr/>
          </p:nvSpPr>
          <p:spPr>
            <a:xfrm flipV="1">
              <a:off x="-2" y="66195"/>
              <a:ext cx="13004812" cy="483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64" name="Line"/>
            <p:cNvSpPr/>
            <p:nvPr/>
          </p:nvSpPr>
          <p:spPr>
            <a:xfrm flipV="1">
              <a:off x="8" y="0"/>
              <a:ext cx="13004804" cy="979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6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661831" y="9359900"/>
            <a:ext cx="241438" cy="381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167" name="CMS_logo_col.gif" descr="CMS_logo_col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Pyrforos_hep.png" descr="Pyrforos_he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9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ignal path: HLT_AK8DiPFJet280_200_TrimMass30_BTagCSV_p20…"/>
          <p:cNvSpPr txBox="1"/>
          <p:nvPr/>
        </p:nvSpPr>
        <p:spPr>
          <a:xfrm>
            <a:off x="113112" y="1115163"/>
            <a:ext cx="7826176" cy="3256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buSzPct val="125000"/>
              <a:buFont typeface="Bookman Old Style"/>
              <a:buChar char="-"/>
              <a:defRPr sz="2200" b="1">
                <a:latin typeface="+mn-lt"/>
                <a:ea typeface="+mn-ea"/>
                <a:cs typeface="+mn-cs"/>
                <a:sym typeface="Helvetica"/>
              </a:defRPr>
            </a:pPr>
            <a:r>
              <a:t> Signal path: 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HLT_AK8DiPFJet280_200_TrimMass30_BTagCSV_p20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342900" lvl="1" algn="l">
              <a:buSzPct val="125000"/>
              <a:buFont typeface="Bookman Old Style"/>
              <a:buChar char="•"/>
              <a:defRPr sz="2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 unprescaled: 35.9 fb</a:t>
            </a:r>
            <a:r>
              <a:rPr baseline="31999"/>
              <a:t>-1</a:t>
            </a:r>
            <a:r>
              <a:t> luminosity</a:t>
            </a:r>
          </a:p>
          <a:p>
            <a:pPr marL="342900" lvl="1" algn="l">
              <a:buSzPct val="125000"/>
              <a:buFont typeface="Bookman Old Style"/>
              <a:buChar char="•"/>
              <a:defRPr sz="2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 efficiency measured wrt orthogonal muon trigger</a:t>
            </a:r>
          </a:p>
          <a:p>
            <a:pPr algn="l">
              <a:buSzPct val="125000"/>
              <a:buFont typeface="Bookman Old Style"/>
              <a:buChar char="-"/>
              <a:defRPr sz="2200" b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 Control path: 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HLT_AK8DiPFJet280_200_TrimMass30</a:t>
            </a:r>
            <a:r>
              <a:t> </a:t>
            </a:r>
          </a:p>
          <a:p>
            <a:pPr marL="342900" lvl="1" algn="l">
              <a:buSzPct val="125000"/>
              <a:buFont typeface="Bookman Old Style"/>
              <a:buChar char="•"/>
              <a:defRPr sz="2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 same kinematics, no HLT b tagging</a:t>
            </a:r>
          </a:p>
          <a:p>
            <a:pPr marL="342900" lvl="1" algn="l">
              <a:buSzPct val="125000"/>
              <a:buFont typeface="Bookman Old Style"/>
              <a:buChar char="•"/>
              <a:defRPr sz="2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 prescaled: 1.67 fb</a:t>
            </a:r>
            <a:r>
              <a:rPr baseline="31999"/>
              <a:t>-1</a:t>
            </a:r>
            <a:r>
              <a:t> luminosity </a:t>
            </a:r>
          </a:p>
          <a:p>
            <a:pPr marL="342900" lvl="1" algn="l">
              <a:buSzPct val="125000"/>
              <a:buFont typeface="Bookman Old Style"/>
              <a:buChar char="•"/>
              <a:defRPr sz="2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 somewhat lower pileup profile (analysis not sensitive to pileup)</a:t>
            </a:r>
          </a:p>
        </p:txBody>
      </p:sp>
      <p:pic>
        <p:nvPicPr>
          <p:cNvPr id="170" name="PileupProfile.pdf" descr="PileupProfil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8501" y="1173939"/>
            <a:ext cx="4944310" cy="313924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6" name="Group"/>
          <p:cNvGrpSpPr/>
          <p:nvPr/>
        </p:nvGrpSpPr>
        <p:grpSpPr>
          <a:xfrm>
            <a:off x="59440" y="4238002"/>
            <a:ext cx="7933522" cy="5037159"/>
            <a:chOff x="0" y="0"/>
            <a:chExt cx="7933521" cy="5037158"/>
          </a:xfrm>
        </p:grpSpPr>
        <p:grpSp>
          <p:nvGrpSpPr>
            <p:cNvPr id="174" name="Group"/>
            <p:cNvGrpSpPr/>
            <p:nvPr/>
          </p:nvGrpSpPr>
          <p:grpSpPr>
            <a:xfrm>
              <a:off x="0" y="0"/>
              <a:ext cx="7933522" cy="5037159"/>
              <a:chOff x="0" y="0"/>
              <a:chExt cx="7933521" cy="5037158"/>
            </a:xfrm>
          </p:grpSpPr>
          <p:pic>
            <p:nvPicPr>
              <p:cNvPr id="171" name="TriggerEfficiency.pdf" descr="TriggerEfficiency.pdf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-1"/>
                <a:ext cx="7933522" cy="50371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72" name="Line"/>
              <p:cNvSpPr/>
              <p:nvPr/>
            </p:nvSpPr>
            <p:spPr>
              <a:xfrm flipV="1">
                <a:off x="2162447" y="345744"/>
                <a:ext cx="2" cy="4013034"/>
              </a:xfrm>
              <a:prstGeom prst="line">
                <a:avLst/>
              </a:prstGeom>
              <a:noFill/>
              <a:ln w="50800" cap="flat">
                <a:solidFill>
                  <a:schemeClr val="accent5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3" name="Arrow"/>
              <p:cNvSpPr/>
              <p:nvPr/>
            </p:nvSpPr>
            <p:spPr>
              <a:xfrm>
                <a:off x="2252446" y="1672409"/>
                <a:ext cx="1270002" cy="406403"/>
              </a:xfrm>
              <a:prstGeom prst="rightArrow">
                <a:avLst>
                  <a:gd name="adj1" fmla="val 58381"/>
                  <a:gd name="adj2" fmla="val 211390"/>
                </a:avLst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75" name="Analysis region"/>
            <p:cNvSpPr txBox="1"/>
            <p:nvPr/>
          </p:nvSpPr>
          <p:spPr>
            <a:xfrm>
              <a:off x="2331454" y="1077666"/>
              <a:ext cx="2430625" cy="5001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Analysis region</a:t>
              </a:r>
            </a:p>
          </p:txBody>
        </p:sp>
      </p:grpSp>
      <p:pic>
        <p:nvPicPr>
          <p:cNvPr id="177" name="PileupDependence_jetPt.pdf" descr="PileupDependence_jetPt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6874" y="4402082"/>
            <a:ext cx="5050110" cy="32064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Multivariate discriminant (variables)"/>
          <p:cNvSpPr txBox="1"/>
          <p:nvPr/>
        </p:nvSpPr>
        <p:spPr>
          <a:xfrm>
            <a:off x="2249209" y="151965"/>
            <a:ext cx="8495929" cy="673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174F8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Multivariate discriminant (variables)</a:t>
            </a:r>
          </a:p>
        </p:txBody>
      </p:sp>
      <p:grpSp>
        <p:nvGrpSpPr>
          <p:cNvPr id="182" name="Group"/>
          <p:cNvGrpSpPr/>
          <p:nvPr/>
        </p:nvGrpSpPr>
        <p:grpSpPr>
          <a:xfrm>
            <a:off x="-11" y="997882"/>
            <a:ext cx="13004814" cy="66679"/>
            <a:chOff x="-1" y="0"/>
            <a:chExt cx="13004812" cy="66677"/>
          </a:xfrm>
        </p:grpSpPr>
        <p:sp>
          <p:nvSpPr>
            <p:cNvPr id="180" name="Line"/>
            <p:cNvSpPr/>
            <p:nvPr/>
          </p:nvSpPr>
          <p:spPr>
            <a:xfrm flipV="1">
              <a:off x="-2" y="66195"/>
              <a:ext cx="13004812" cy="483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81" name="Line"/>
            <p:cNvSpPr/>
            <p:nvPr/>
          </p:nvSpPr>
          <p:spPr>
            <a:xfrm flipV="1">
              <a:off x="8" y="0"/>
              <a:ext cx="13004804" cy="979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8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661831" y="9359900"/>
            <a:ext cx="241438" cy="381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184" name="CMS_logo_col.gif" descr="CMS_logo_col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Pyrforos_hep.png" descr="Pyrforos_he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9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MVA_Variables.pdf" descr="MVA_Variables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201" y="2780855"/>
            <a:ext cx="11672399" cy="6031768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“ttbar tagger”…"/>
          <p:cNvSpPr txBox="1"/>
          <p:nvPr/>
        </p:nvSpPr>
        <p:spPr>
          <a:xfrm>
            <a:off x="2756737" y="1280609"/>
            <a:ext cx="7039993" cy="1304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“ttbar tagger”</a:t>
            </a:r>
          </a:p>
          <a:p>
            <a:pPr>
              <a:defRPr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N-subjettiness τ</a:t>
            </a:r>
            <a:r>
              <a:rPr baseline="-5998"/>
              <a:t>1,2,3</a:t>
            </a:r>
            <a:r>
              <a:t> for both jets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MVA_ROC.pdf" descr="MVA_ROC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012" y="1138025"/>
            <a:ext cx="5473810" cy="3996750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Multivariate discriminant (training)"/>
          <p:cNvSpPr txBox="1"/>
          <p:nvPr/>
        </p:nvSpPr>
        <p:spPr>
          <a:xfrm>
            <a:off x="2390409" y="151965"/>
            <a:ext cx="8213528" cy="673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174F8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Multivariate discriminant (training)</a:t>
            </a:r>
          </a:p>
        </p:txBody>
      </p:sp>
      <p:grpSp>
        <p:nvGrpSpPr>
          <p:cNvPr id="193" name="Group"/>
          <p:cNvGrpSpPr/>
          <p:nvPr/>
        </p:nvGrpSpPr>
        <p:grpSpPr>
          <a:xfrm>
            <a:off x="-11" y="997882"/>
            <a:ext cx="13004814" cy="66679"/>
            <a:chOff x="-1" y="0"/>
            <a:chExt cx="13004812" cy="66677"/>
          </a:xfrm>
        </p:grpSpPr>
        <p:sp>
          <p:nvSpPr>
            <p:cNvPr id="191" name="Line"/>
            <p:cNvSpPr/>
            <p:nvPr/>
          </p:nvSpPr>
          <p:spPr>
            <a:xfrm flipV="1">
              <a:off x="-2" y="66195"/>
              <a:ext cx="13004812" cy="483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92" name="Line"/>
            <p:cNvSpPr/>
            <p:nvPr/>
          </p:nvSpPr>
          <p:spPr>
            <a:xfrm flipV="1">
              <a:off x="8" y="0"/>
              <a:ext cx="13004804" cy="979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9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661831" y="9359900"/>
            <a:ext cx="241438" cy="381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195" name="CMS_logo_col.gif" descr="CMS_logo_col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Pyrforos_hep.png" descr="Pyrforos_he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69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MLP_Architecture.pdf" descr="MLP_Architectur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93" y="1431643"/>
            <a:ext cx="5461002" cy="34095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MLP_Convergence.pdf" descr="MLP_Convergenc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362" y="5214201"/>
            <a:ext cx="5294263" cy="38656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3" name="Group"/>
          <p:cNvGrpSpPr/>
          <p:nvPr/>
        </p:nvGrpSpPr>
        <p:grpSpPr>
          <a:xfrm>
            <a:off x="6846416" y="5134065"/>
            <a:ext cx="5461003" cy="4025924"/>
            <a:chOff x="0" y="0"/>
            <a:chExt cx="5461001" cy="4025923"/>
          </a:xfrm>
        </p:grpSpPr>
        <p:pic>
          <p:nvPicPr>
            <p:cNvPr id="199" name="MLP_Output.pdf" descr="MLP_Output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5461002" cy="40259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0" name="Line"/>
            <p:cNvSpPr/>
            <p:nvPr/>
          </p:nvSpPr>
          <p:spPr>
            <a:xfrm flipV="1">
              <a:off x="4255901" y="1130753"/>
              <a:ext cx="2" cy="2396935"/>
            </a:xfrm>
            <a:prstGeom prst="line">
              <a:avLst/>
            </a:prstGeom>
            <a:noFill/>
            <a:ln w="38100" cap="flat">
              <a:solidFill>
                <a:schemeClr val="accent2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01" name="CUT"/>
            <p:cNvSpPr/>
            <p:nvPr/>
          </p:nvSpPr>
          <p:spPr>
            <a:xfrm>
              <a:off x="3287139" y="1502647"/>
              <a:ext cx="747564" cy="500113"/>
            </a:xfrm>
            <a:prstGeom prst="rect">
              <a:avLst/>
            </a:prstGeom>
            <a:blipFill rotWithShape="1">
              <a:blip r:embed="rId8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CUT</a:t>
              </a:r>
            </a:p>
          </p:txBody>
        </p:sp>
        <p:sp>
          <p:nvSpPr>
            <p:cNvPr id="202" name="Arrow"/>
            <p:cNvSpPr/>
            <p:nvPr/>
          </p:nvSpPr>
          <p:spPr>
            <a:xfrm>
              <a:off x="4302307" y="1301714"/>
              <a:ext cx="596595" cy="381002"/>
            </a:xfrm>
            <a:prstGeom prst="rightArrow">
              <a:avLst>
                <a:gd name="adj1" fmla="val 49046"/>
                <a:gd name="adj2" fmla="val 91903"/>
              </a:avLst>
            </a:prstGeom>
            <a:blipFill rotWithShape="1">
              <a:blip r:embed="rId8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election"/>
          <p:cNvSpPr txBox="1"/>
          <p:nvPr/>
        </p:nvSpPr>
        <p:spPr>
          <a:xfrm>
            <a:off x="5375855" y="151965"/>
            <a:ext cx="2242636" cy="673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174F8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Selection</a:t>
            </a:r>
          </a:p>
        </p:txBody>
      </p:sp>
      <p:grpSp>
        <p:nvGrpSpPr>
          <p:cNvPr id="208" name="Group"/>
          <p:cNvGrpSpPr/>
          <p:nvPr/>
        </p:nvGrpSpPr>
        <p:grpSpPr>
          <a:xfrm>
            <a:off x="-11" y="997882"/>
            <a:ext cx="13004814" cy="66679"/>
            <a:chOff x="-1" y="0"/>
            <a:chExt cx="13004812" cy="66677"/>
          </a:xfrm>
        </p:grpSpPr>
        <p:sp>
          <p:nvSpPr>
            <p:cNvPr id="206" name="Line"/>
            <p:cNvSpPr/>
            <p:nvPr/>
          </p:nvSpPr>
          <p:spPr>
            <a:xfrm flipV="1">
              <a:off x="-2" y="66195"/>
              <a:ext cx="13004812" cy="483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07" name="Line"/>
            <p:cNvSpPr/>
            <p:nvPr/>
          </p:nvSpPr>
          <p:spPr>
            <a:xfrm flipV="1">
              <a:off x="8" y="0"/>
              <a:ext cx="13004804" cy="979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0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661831" y="9359900"/>
            <a:ext cx="241438" cy="381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210" name="CMS_logo_col.gif" descr="CMS_logo_col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Pyrforos_hep.png" descr="Pyrforos_he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9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4" y="1489480"/>
            <a:ext cx="7181344" cy="2330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DecayMode.pdf" descr="DecayMod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485" y="2095806"/>
            <a:ext cx="6044526" cy="3837795"/>
          </a:xfrm>
          <a:prstGeom prst="rect">
            <a:avLst/>
          </a:prstGeom>
          <a:ln w="50800">
            <a:solidFill>
              <a:schemeClr val="accent5"/>
            </a:solidFill>
            <a:miter lim="400000"/>
          </a:ln>
        </p:spPr>
      </p:pic>
      <p:grpSp>
        <p:nvGrpSpPr>
          <p:cNvPr id="216" name="Group"/>
          <p:cNvGrpSpPr/>
          <p:nvPr/>
        </p:nvGrpSpPr>
        <p:grpSpPr>
          <a:xfrm>
            <a:off x="2083468" y="5707263"/>
            <a:ext cx="9526514" cy="3494834"/>
            <a:chOff x="0" y="0"/>
            <a:chExt cx="9526513" cy="3494832"/>
          </a:xfrm>
        </p:grpSpPr>
        <p:pic>
          <p:nvPicPr>
            <p:cNvPr id="214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877787"/>
              <a:ext cx="9526514" cy="26170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5" name="Callout"/>
            <p:cNvSpPr/>
            <p:nvPr/>
          </p:nvSpPr>
          <p:spPr>
            <a:xfrm>
              <a:off x="150575" y="-1"/>
              <a:ext cx="9225364" cy="2058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260" y="0"/>
                  </a:moveTo>
                  <a:lnTo>
                    <a:pt x="14963" y="16594"/>
                  </a:lnTo>
                  <a:lnTo>
                    <a:pt x="149" y="16594"/>
                  </a:lnTo>
                  <a:cubicBezTo>
                    <a:pt x="67" y="16594"/>
                    <a:pt x="0" y="16892"/>
                    <a:pt x="0" y="17260"/>
                  </a:cubicBezTo>
                  <a:lnTo>
                    <a:pt x="0" y="20934"/>
                  </a:lnTo>
                  <a:cubicBezTo>
                    <a:pt x="0" y="21302"/>
                    <a:pt x="67" y="21600"/>
                    <a:pt x="149" y="21600"/>
                  </a:cubicBezTo>
                  <a:lnTo>
                    <a:pt x="21451" y="21600"/>
                  </a:lnTo>
                  <a:cubicBezTo>
                    <a:pt x="21533" y="21600"/>
                    <a:pt x="21600" y="21302"/>
                    <a:pt x="21600" y="20934"/>
                  </a:cubicBezTo>
                  <a:lnTo>
                    <a:pt x="21600" y="17260"/>
                  </a:lnTo>
                  <a:cubicBezTo>
                    <a:pt x="21600" y="16892"/>
                    <a:pt x="21533" y="16594"/>
                    <a:pt x="21451" y="16594"/>
                  </a:cubicBezTo>
                  <a:lnTo>
                    <a:pt x="15557" y="16594"/>
                  </a:lnTo>
                  <a:lnTo>
                    <a:pt x="15260" y="0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217" name="signal region: 95% hadronic decays"/>
          <p:cNvSpPr/>
          <p:nvPr/>
        </p:nvSpPr>
        <p:spPr>
          <a:xfrm>
            <a:off x="5660837" y="4458284"/>
            <a:ext cx="4953075" cy="445021"/>
          </a:xfrm>
          <a:prstGeom prst="rect">
            <a:avLst/>
          </a:prstGeom>
          <a:blipFill>
            <a:blip r:embed="rId7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signal region: 95% hadronic decays</a:t>
            </a:r>
          </a:p>
        </p:txBody>
      </p:sp>
      <p:sp>
        <p:nvSpPr>
          <p:cNvPr id="218" name="jets: AK8 PF+CHS"/>
          <p:cNvSpPr/>
          <p:nvPr/>
        </p:nvSpPr>
        <p:spPr>
          <a:xfrm>
            <a:off x="1453179" y="3996753"/>
            <a:ext cx="2732559" cy="500113"/>
          </a:xfrm>
          <a:prstGeom prst="rect">
            <a:avLst/>
          </a:prstGeom>
          <a:blipFill>
            <a:blip r:embed="rId8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jets: AK8 PF+CHS</a:t>
            </a:r>
          </a:p>
        </p:txBody>
      </p:sp>
      <p:sp>
        <p:nvSpPr>
          <p:cNvPr id="219" name="NN CUT (0.8)…"/>
          <p:cNvSpPr/>
          <p:nvPr/>
        </p:nvSpPr>
        <p:spPr>
          <a:xfrm>
            <a:off x="613120" y="4915294"/>
            <a:ext cx="4821303" cy="1465313"/>
          </a:xfrm>
          <a:prstGeom prst="rect">
            <a:avLst/>
          </a:prstGeom>
          <a:blipFill>
            <a:blip r:embed="rId9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r>
              <a:t>NN CUT (0.8)</a:t>
            </a:r>
          </a:p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r>
              <a:t>compromise between enough tt events and signal purity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AnalysisRegionsCartoon.pdf" descr="AnalysisRegionsCartoon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430374" y="3557249"/>
            <a:ext cx="5476662" cy="7745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DataVsMC_Nominal_boosted_jetMassSoftDrop0_Cut1_2btag.pdf" descr="DataVsMC_Nominal_boosted_jetMassSoftDrop0_Cut1_2btag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83" y="1173939"/>
            <a:ext cx="4830795" cy="4064002"/>
          </a:xfrm>
          <a:prstGeom prst="rect">
            <a:avLst/>
          </a:prstGeom>
          <a:ln w="50800">
            <a:solidFill>
              <a:schemeClr val="accent5"/>
            </a:solidFill>
            <a:miter lim="400000"/>
          </a:ln>
        </p:spPr>
      </p:pic>
      <p:sp>
        <p:nvSpPr>
          <p:cNvPr id="223" name="Analysis regions"/>
          <p:cNvSpPr txBox="1"/>
          <p:nvPr/>
        </p:nvSpPr>
        <p:spPr>
          <a:xfrm>
            <a:off x="4591019" y="151965"/>
            <a:ext cx="3812308" cy="673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174F8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Analysis regions</a:t>
            </a:r>
          </a:p>
        </p:txBody>
      </p:sp>
      <p:grpSp>
        <p:nvGrpSpPr>
          <p:cNvPr id="226" name="Group"/>
          <p:cNvGrpSpPr/>
          <p:nvPr/>
        </p:nvGrpSpPr>
        <p:grpSpPr>
          <a:xfrm>
            <a:off x="-11" y="997882"/>
            <a:ext cx="13004814" cy="66679"/>
            <a:chOff x="-1" y="0"/>
            <a:chExt cx="13004812" cy="66677"/>
          </a:xfrm>
        </p:grpSpPr>
        <p:sp>
          <p:nvSpPr>
            <p:cNvPr id="224" name="Line"/>
            <p:cNvSpPr/>
            <p:nvPr/>
          </p:nvSpPr>
          <p:spPr>
            <a:xfrm flipV="1">
              <a:off x="-2" y="66195"/>
              <a:ext cx="13004812" cy="483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25" name="Line"/>
            <p:cNvSpPr/>
            <p:nvPr/>
          </p:nvSpPr>
          <p:spPr>
            <a:xfrm flipV="1">
              <a:off x="8" y="0"/>
              <a:ext cx="13004804" cy="979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2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661831" y="9359900"/>
            <a:ext cx="241438" cy="381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228" name="CMS_logo_col.gif" descr="CMS_logo_col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Pyrforos_hep.png" descr="Pyrforos_he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9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DataVsMC_Nominal_boosted_mTop_Cut5_2btag.pdf" descr="DataVsMC_Nominal_boosted_mTop_Cut5_2btag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4957" y="1173939"/>
            <a:ext cx="4830795" cy="4064002"/>
          </a:xfrm>
          <a:prstGeom prst="rect">
            <a:avLst/>
          </a:prstGeom>
          <a:ln w="50800">
            <a:solidFill>
              <a:schemeClr val="accent1"/>
            </a:solidFill>
            <a:miter lim="400000"/>
          </a:ln>
        </p:spPr>
      </p:pic>
      <p:sp>
        <p:nvSpPr>
          <p:cNvPr id="231" name="Line"/>
          <p:cNvSpPr/>
          <p:nvPr/>
        </p:nvSpPr>
        <p:spPr>
          <a:xfrm flipH="1">
            <a:off x="2955438" y="4638090"/>
            <a:ext cx="3" cy="1201476"/>
          </a:xfrm>
          <a:prstGeom prst="line">
            <a:avLst/>
          </a:prstGeom>
          <a:ln w="139700">
            <a:solidFill>
              <a:srgbClr val="851001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32" name="Line"/>
          <p:cNvSpPr/>
          <p:nvPr/>
        </p:nvSpPr>
        <p:spPr>
          <a:xfrm flipH="1">
            <a:off x="2894066" y="7157974"/>
            <a:ext cx="4875596" cy="2"/>
          </a:xfrm>
          <a:prstGeom prst="line">
            <a:avLst/>
          </a:prstGeom>
          <a:ln w="139700">
            <a:solidFill>
              <a:srgbClr val="0B5D18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33" name="Line"/>
          <p:cNvSpPr/>
          <p:nvPr/>
        </p:nvSpPr>
        <p:spPr>
          <a:xfrm flipH="1">
            <a:off x="3809019" y="4784036"/>
            <a:ext cx="2185587" cy="1140120"/>
          </a:xfrm>
          <a:prstGeom prst="line">
            <a:avLst/>
          </a:prstGeom>
          <a:ln w="139700">
            <a:solidFill>
              <a:schemeClr val="accent1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34" name="DataVsMC_Nominal_boosted_mva_Cut0_2btag.pdf" descr="DataVsMC_Nominal_boosted_mva_Cut0_2btag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5166" y="5400514"/>
            <a:ext cx="4824794" cy="4058956"/>
          </a:xfrm>
          <a:prstGeom prst="rect">
            <a:avLst/>
          </a:prstGeom>
          <a:ln w="50800">
            <a:solidFill>
              <a:srgbClr val="0B5D18"/>
            </a:solidFill>
            <a:miter lim="400000"/>
          </a:ln>
        </p:spPr>
      </p:pic>
      <p:sp>
        <p:nvSpPr>
          <p:cNvPr id="235" name="paper"/>
          <p:cNvSpPr txBox="1"/>
          <p:nvPr/>
        </p:nvSpPr>
        <p:spPr>
          <a:xfrm>
            <a:off x="10784403" y="5988988"/>
            <a:ext cx="1019548" cy="500113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paper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ignal extraction"/>
          <p:cNvSpPr txBox="1"/>
          <p:nvPr/>
        </p:nvSpPr>
        <p:spPr>
          <a:xfrm>
            <a:off x="4519721" y="151965"/>
            <a:ext cx="3954904" cy="673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174F8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Signal extraction</a:t>
            </a:r>
          </a:p>
        </p:txBody>
      </p:sp>
      <p:grpSp>
        <p:nvGrpSpPr>
          <p:cNvPr id="240" name="Group"/>
          <p:cNvGrpSpPr/>
          <p:nvPr/>
        </p:nvGrpSpPr>
        <p:grpSpPr>
          <a:xfrm>
            <a:off x="-11" y="997882"/>
            <a:ext cx="13004814" cy="66679"/>
            <a:chOff x="-1" y="0"/>
            <a:chExt cx="13004812" cy="66677"/>
          </a:xfrm>
        </p:grpSpPr>
        <p:sp>
          <p:nvSpPr>
            <p:cNvPr id="238" name="Line"/>
            <p:cNvSpPr/>
            <p:nvPr/>
          </p:nvSpPr>
          <p:spPr>
            <a:xfrm flipV="1">
              <a:off x="-2" y="66195"/>
              <a:ext cx="13004812" cy="483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39" name="Line"/>
            <p:cNvSpPr/>
            <p:nvPr/>
          </p:nvSpPr>
          <p:spPr>
            <a:xfrm flipV="1">
              <a:off x="8" y="0"/>
              <a:ext cx="13004804" cy="979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4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661831" y="9359900"/>
            <a:ext cx="241438" cy="381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242" name="CMS_logo_col.gif" descr="CMS_logo_col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Pyrforos_hep.png" descr="Pyrforos_he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9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3" name="Group"/>
          <p:cNvGrpSpPr/>
          <p:nvPr/>
        </p:nvGrpSpPr>
        <p:grpSpPr>
          <a:xfrm>
            <a:off x="468253" y="3216126"/>
            <a:ext cx="12282893" cy="3810299"/>
            <a:chOff x="0" y="0"/>
            <a:chExt cx="12282892" cy="3810299"/>
          </a:xfrm>
        </p:grpSpPr>
        <p:pic>
          <p:nvPicPr>
            <p:cNvPr id="244" name="MathTypeImage.pdf" descr="MathTypeImage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1188" y="1494479"/>
              <a:ext cx="9586180" cy="8612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47" name="fiducial yield"/>
            <p:cNvGrpSpPr/>
            <p:nvPr/>
          </p:nvGrpSpPr>
          <p:grpSpPr>
            <a:xfrm>
              <a:off x="0" y="0"/>
              <a:ext cx="1851820" cy="1660923"/>
              <a:chOff x="0" y="0"/>
              <a:chExt cx="1851819" cy="1660922"/>
            </a:xfrm>
          </p:grpSpPr>
          <p:sp>
            <p:nvSpPr>
              <p:cNvPr id="245" name="Shape"/>
              <p:cNvSpPr/>
              <p:nvPr/>
            </p:nvSpPr>
            <p:spPr>
              <a:xfrm>
                <a:off x="0" y="0"/>
                <a:ext cx="1851820" cy="16609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41" y="0"/>
                    </a:moveTo>
                    <a:cubicBezTo>
                      <a:pt x="332" y="0"/>
                      <a:pt x="0" y="370"/>
                      <a:pt x="0" y="826"/>
                    </a:cubicBezTo>
                    <a:lnTo>
                      <a:pt x="0" y="13063"/>
                    </a:lnTo>
                    <a:cubicBezTo>
                      <a:pt x="0" y="13519"/>
                      <a:pt x="332" y="13889"/>
                      <a:pt x="741" y="13889"/>
                    </a:cubicBezTo>
                    <a:lnTo>
                      <a:pt x="14804" y="13889"/>
                    </a:lnTo>
                    <a:lnTo>
                      <a:pt x="16281" y="21600"/>
                    </a:lnTo>
                    <a:lnTo>
                      <a:pt x="17762" y="13889"/>
                    </a:lnTo>
                    <a:lnTo>
                      <a:pt x="20859" y="13889"/>
                    </a:lnTo>
                    <a:cubicBezTo>
                      <a:pt x="21268" y="13889"/>
                      <a:pt x="21600" y="13519"/>
                      <a:pt x="21600" y="13063"/>
                    </a:cubicBezTo>
                    <a:lnTo>
                      <a:pt x="21600" y="826"/>
                    </a:lnTo>
                    <a:cubicBezTo>
                      <a:pt x="21600" y="370"/>
                      <a:pt x="21268" y="0"/>
                      <a:pt x="20859" y="0"/>
                    </a:cubicBezTo>
                    <a:lnTo>
                      <a:pt x="741" y="0"/>
                    </a:lnTo>
                    <a:close/>
                  </a:path>
                </a:pathLst>
              </a:custGeom>
              <a:noFill/>
              <a:ln w="254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chemeClr val="accent1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46" name="fiducial yield"/>
              <p:cNvSpPr txBox="1"/>
              <p:nvPr/>
            </p:nvSpPr>
            <p:spPr>
              <a:xfrm>
                <a:off x="0" y="339104"/>
                <a:ext cx="1851819" cy="9827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000">
                    <a:solidFill>
                      <a:schemeClr val="accent1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t>fiducial yield</a:t>
                </a:r>
              </a:p>
            </p:txBody>
          </p:sp>
        </p:grpSp>
        <p:grpSp>
          <p:nvGrpSpPr>
            <p:cNvPr id="250" name="Data"/>
            <p:cNvGrpSpPr/>
            <p:nvPr/>
          </p:nvGrpSpPr>
          <p:grpSpPr>
            <a:xfrm>
              <a:off x="2063090" y="14999"/>
              <a:ext cx="1851821" cy="1683149"/>
              <a:chOff x="0" y="0"/>
              <a:chExt cx="1851820" cy="1683148"/>
            </a:xfrm>
          </p:grpSpPr>
          <p:sp>
            <p:nvSpPr>
              <p:cNvPr id="248" name="Shape"/>
              <p:cNvSpPr/>
              <p:nvPr/>
            </p:nvSpPr>
            <p:spPr>
              <a:xfrm>
                <a:off x="0" y="0"/>
                <a:ext cx="1851821" cy="16831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41" y="0"/>
                    </a:moveTo>
                    <a:cubicBezTo>
                      <a:pt x="332" y="0"/>
                      <a:pt x="0" y="365"/>
                      <a:pt x="0" y="815"/>
                    </a:cubicBezTo>
                    <a:lnTo>
                      <a:pt x="0" y="12891"/>
                    </a:lnTo>
                    <a:cubicBezTo>
                      <a:pt x="0" y="13341"/>
                      <a:pt x="332" y="13706"/>
                      <a:pt x="741" y="13706"/>
                    </a:cubicBezTo>
                    <a:lnTo>
                      <a:pt x="15216" y="13706"/>
                    </a:lnTo>
                    <a:lnTo>
                      <a:pt x="16702" y="21600"/>
                    </a:lnTo>
                    <a:lnTo>
                      <a:pt x="18184" y="13706"/>
                    </a:lnTo>
                    <a:lnTo>
                      <a:pt x="20859" y="13706"/>
                    </a:lnTo>
                    <a:cubicBezTo>
                      <a:pt x="21268" y="13706"/>
                      <a:pt x="21600" y="13341"/>
                      <a:pt x="21600" y="12891"/>
                    </a:cubicBezTo>
                    <a:lnTo>
                      <a:pt x="21600" y="815"/>
                    </a:lnTo>
                    <a:cubicBezTo>
                      <a:pt x="21600" y="365"/>
                      <a:pt x="21268" y="0"/>
                      <a:pt x="20859" y="0"/>
                    </a:cubicBezTo>
                    <a:lnTo>
                      <a:pt x="741" y="0"/>
                    </a:lnTo>
                    <a:close/>
                  </a:path>
                </a:pathLst>
              </a:custGeom>
              <a:noFill/>
              <a:ln w="254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chemeClr val="accent1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49" name="Data"/>
              <p:cNvSpPr txBox="1"/>
              <p:nvPr/>
            </p:nvSpPr>
            <p:spPr>
              <a:xfrm>
                <a:off x="-1" y="591517"/>
                <a:ext cx="1851822" cy="5001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000">
                    <a:solidFill>
                      <a:schemeClr val="accent1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t>Data</a:t>
                </a:r>
              </a:p>
            </p:txBody>
          </p:sp>
        </p:grpSp>
        <p:grpSp>
          <p:nvGrpSpPr>
            <p:cNvPr id="253" name="Transfer factor from SRA to SR (taken from CRA/CR data)"/>
            <p:cNvGrpSpPr/>
            <p:nvPr/>
          </p:nvGrpSpPr>
          <p:grpSpPr>
            <a:xfrm>
              <a:off x="4126180" y="14999"/>
              <a:ext cx="4279505" cy="1614490"/>
              <a:chOff x="0" y="0"/>
              <a:chExt cx="4279503" cy="1614489"/>
            </a:xfrm>
          </p:grpSpPr>
          <p:sp>
            <p:nvSpPr>
              <p:cNvPr id="251" name="Shape"/>
              <p:cNvSpPr/>
              <p:nvPr/>
            </p:nvSpPr>
            <p:spPr>
              <a:xfrm>
                <a:off x="-1" y="0"/>
                <a:ext cx="4279505" cy="16144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21" y="0"/>
                    </a:moveTo>
                    <a:cubicBezTo>
                      <a:pt x="143" y="0"/>
                      <a:pt x="0" y="380"/>
                      <a:pt x="0" y="850"/>
                    </a:cubicBezTo>
                    <a:lnTo>
                      <a:pt x="0" y="13439"/>
                    </a:lnTo>
                    <a:cubicBezTo>
                      <a:pt x="0" y="13908"/>
                      <a:pt x="143" y="14288"/>
                      <a:pt x="321" y="14288"/>
                    </a:cubicBezTo>
                    <a:lnTo>
                      <a:pt x="6274" y="14288"/>
                    </a:lnTo>
                    <a:lnTo>
                      <a:pt x="6915" y="21600"/>
                    </a:lnTo>
                    <a:lnTo>
                      <a:pt x="7556" y="14288"/>
                    </a:lnTo>
                    <a:lnTo>
                      <a:pt x="21279" y="14288"/>
                    </a:lnTo>
                    <a:cubicBezTo>
                      <a:pt x="21457" y="14288"/>
                      <a:pt x="21600" y="13908"/>
                      <a:pt x="21600" y="13439"/>
                    </a:cubicBezTo>
                    <a:lnTo>
                      <a:pt x="21600" y="850"/>
                    </a:lnTo>
                    <a:cubicBezTo>
                      <a:pt x="21600" y="380"/>
                      <a:pt x="21457" y="0"/>
                      <a:pt x="21279" y="0"/>
                    </a:cubicBezTo>
                    <a:lnTo>
                      <a:pt x="321" y="0"/>
                    </a:lnTo>
                    <a:close/>
                  </a:path>
                </a:pathLst>
              </a:custGeom>
              <a:noFill/>
              <a:ln w="254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500">
                    <a:solidFill>
                      <a:schemeClr val="accent1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52" name="Transfer factor from SRA to SR (taken from CRA/CR data)"/>
              <p:cNvSpPr txBox="1"/>
              <p:nvPr/>
            </p:nvSpPr>
            <p:spPr>
              <a:xfrm>
                <a:off x="0" y="397781"/>
                <a:ext cx="4279504" cy="8189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sz="2500">
                    <a:solidFill>
                      <a:schemeClr val="accent1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t>Transfer factor from SR</a:t>
                </a:r>
                <a:r>
                  <a:rPr baseline="-5998"/>
                  <a:t>A</a:t>
                </a:r>
                <a:r>
                  <a:t> to SR (taken from CR</a:t>
                </a:r>
                <a:r>
                  <a:rPr baseline="-5998"/>
                  <a:t>A</a:t>
                </a:r>
                <a:r>
                  <a:t>/CR data)</a:t>
                </a:r>
              </a:p>
            </p:txBody>
          </p:sp>
        </p:grpSp>
        <p:grpSp>
          <p:nvGrpSpPr>
            <p:cNvPr id="256" name="Bkg yield…"/>
            <p:cNvGrpSpPr/>
            <p:nvPr/>
          </p:nvGrpSpPr>
          <p:grpSpPr>
            <a:xfrm>
              <a:off x="4309357" y="2227579"/>
              <a:ext cx="2803130" cy="1580757"/>
              <a:chOff x="0" y="0"/>
              <a:chExt cx="2803129" cy="1580755"/>
            </a:xfrm>
          </p:grpSpPr>
          <p:sp>
            <p:nvSpPr>
              <p:cNvPr id="254" name="Shape"/>
              <p:cNvSpPr/>
              <p:nvPr/>
            </p:nvSpPr>
            <p:spPr>
              <a:xfrm>
                <a:off x="0" y="0"/>
                <a:ext cx="2803130" cy="15807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707" y="0"/>
                    </a:moveTo>
                    <a:lnTo>
                      <a:pt x="14728" y="7007"/>
                    </a:lnTo>
                    <a:lnTo>
                      <a:pt x="489" y="7007"/>
                    </a:lnTo>
                    <a:cubicBezTo>
                      <a:pt x="219" y="7007"/>
                      <a:pt x="0" y="7395"/>
                      <a:pt x="0" y="7874"/>
                    </a:cubicBezTo>
                    <a:lnTo>
                      <a:pt x="0" y="20732"/>
                    </a:lnTo>
                    <a:cubicBezTo>
                      <a:pt x="0" y="21212"/>
                      <a:pt x="219" y="21600"/>
                      <a:pt x="489" y="21600"/>
                    </a:cubicBezTo>
                    <a:lnTo>
                      <a:pt x="21111" y="21600"/>
                    </a:lnTo>
                    <a:cubicBezTo>
                      <a:pt x="21381" y="21600"/>
                      <a:pt x="21600" y="21212"/>
                      <a:pt x="21600" y="20732"/>
                    </a:cubicBezTo>
                    <a:lnTo>
                      <a:pt x="21600" y="7874"/>
                    </a:lnTo>
                    <a:cubicBezTo>
                      <a:pt x="21600" y="7395"/>
                      <a:pt x="21381" y="7007"/>
                      <a:pt x="21111" y="7007"/>
                    </a:cubicBezTo>
                    <a:lnTo>
                      <a:pt x="16682" y="7007"/>
                    </a:lnTo>
                    <a:lnTo>
                      <a:pt x="15707" y="0"/>
                    </a:lnTo>
                    <a:close/>
                  </a:path>
                </a:pathLst>
              </a:custGeom>
              <a:noFill/>
              <a:ln w="254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500">
                    <a:solidFill>
                      <a:schemeClr val="accent1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55" name="Bkg yield…"/>
              <p:cNvSpPr txBox="1"/>
              <p:nvPr/>
            </p:nvSpPr>
            <p:spPr>
              <a:xfrm>
                <a:off x="-1" y="380914"/>
                <a:ext cx="2803131" cy="8189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sz="2500">
                    <a:solidFill>
                      <a:schemeClr val="accent1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t>Bkg yield </a:t>
                </a:r>
              </a:p>
              <a:p>
                <a:pPr>
                  <a:defRPr sz="2500">
                    <a:solidFill>
                      <a:schemeClr val="accent1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t>(fit in region SR</a:t>
                </a:r>
                <a:r>
                  <a:rPr baseline="-5998"/>
                  <a:t>A</a:t>
                </a:r>
                <a:r>
                  <a:t>)</a:t>
                </a:r>
              </a:p>
            </p:txBody>
          </p:sp>
        </p:grpSp>
        <p:grpSp>
          <p:nvGrpSpPr>
            <p:cNvPr id="259" name="Bkg shape correction…"/>
            <p:cNvGrpSpPr/>
            <p:nvPr/>
          </p:nvGrpSpPr>
          <p:grpSpPr>
            <a:xfrm>
              <a:off x="7480824" y="2272407"/>
              <a:ext cx="3337721" cy="1537893"/>
              <a:chOff x="0" y="0"/>
              <a:chExt cx="3337720" cy="1537891"/>
            </a:xfrm>
          </p:grpSpPr>
          <p:sp>
            <p:nvSpPr>
              <p:cNvPr id="257" name="Shape"/>
              <p:cNvSpPr/>
              <p:nvPr/>
            </p:nvSpPr>
            <p:spPr>
              <a:xfrm>
                <a:off x="-1" y="0"/>
                <a:ext cx="3337722" cy="15378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910" y="9627"/>
                    </a:lnTo>
                    <a:lnTo>
                      <a:pt x="2910" y="20708"/>
                    </a:lnTo>
                    <a:cubicBezTo>
                      <a:pt x="2910" y="21201"/>
                      <a:pt x="3094" y="21600"/>
                      <a:pt x="3321" y="21600"/>
                    </a:cubicBezTo>
                    <a:lnTo>
                      <a:pt x="21189" y="21600"/>
                    </a:lnTo>
                    <a:cubicBezTo>
                      <a:pt x="21416" y="21600"/>
                      <a:pt x="21600" y="21201"/>
                      <a:pt x="21600" y="20708"/>
                    </a:cubicBezTo>
                    <a:lnTo>
                      <a:pt x="21600" y="7492"/>
                    </a:lnTo>
                    <a:cubicBezTo>
                      <a:pt x="21600" y="6999"/>
                      <a:pt x="21416" y="6600"/>
                      <a:pt x="21189" y="6600"/>
                    </a:cubicBezTo>
                    <a:lnTo>
                      <a:pt x="4263" y="6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54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500">
                    <a:solidFill>
                      <a:schemeClr val="accent1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58" name="Bkg shape correction…"/>
              <p:cNvSpPr txBox="1"/>
              <p:nvPr/>
            </p:nvSpPr>
            <p:spPr>
              <a:xfrm>
                <a:off x="0" y="359482"/>
                <a:ext cx="3337720" cy="8189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sz="2500">
                    <a:solidFill>
                      <a:schemeClr val="accent1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t>Bkg shape correction </a:t>
                </a:r>
              </a:p>
              <a:p>
                <a:pPr>
                  <a:defRPr sz="2500">
                    <a:solidFill>
                      <a:schemeClr val="accent1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t>(taken from MC)</a:t>
                </a:r>
              </a:p>
            </p:txBody>
          </p:sp>
        </p:grpSp>
        <p:grpSp>
          <p:nvGrpSpPr>
            <p:cNvPr id="262" name="Bkg shape…"/>
            <p:cNvGrpSpPr/>
            <p:nvPr/>
          </p:nvGrpSpPr>
          <p:grpSpPr>
            <a:xfrm>
              <a:off x="8616956" y="15958"/>
              <a:ext cx="3665937" cy="1605363"/>
              <a:chOff x="0" y="0"/>
              <a:chExt cx="3665935" cy="1605361"/>
            </a:xfrm>
          </p:grpSpPr>
          <p:sp>
            <p:nvSpPr>
              <p:cNvPr id="260" name="Shape"/>
              <p:cNvSpPr/>
              <p:nvPr/>
            </p:nvSpPr>
            <p:spPr>
              <a:xfrm>
                <a:off x="0" y="0"/>
                <a:ext cx="3665936" cy="1605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74" y="0"/>
                    </a:moveTo>
                    <a:cubicBezTo>
                      <a:pt x="168" y="0"/>
                      <a:pt x="0" y="383"/>
                      <a:pt x="0" y="854"/>
                    </a:cubicBezTo>
                    <a:lnTo>
                      <a:pt x="0" y="13515"/>
                    </a:lnTo>
                    <a:cubicBezTo>
                      <a:pt x="0" y="13987"/>
                      <a:pt x="168" y="14370"/>
                      <a:pt x="374" y="14370"/>
                    </a:cubicBezTo>
                    <a:lnTo>
                      <a:pt x="4045" y="14370"/>
                    </a:lnTo>
                    <a:lnTo>
                      <a:pt x="4796" y="21600"/>
                    </a:lnTo>
                    <a:lnTo>
                      <a:pt x="5544" y="14370"/>
                    </a:lnTo>
                    <a:lnTo>
                      <a:pt x="21226" y="14370"/>
                    </a:lnTo>
                    <a:cubicBezTo>
                      <a:pt x="21432" y="14370"/>
                      <a:pt x="21600" y="13987"/>
                      <a:pt x="21600" y="13515"/>
                    </a:cubicBezTo>
                    <a:lnTo>
                      <a:pt x="21600" y="854"/>
                    </a:lnTo>
                    <a:cubicBezTo>
                      <a:pt x="21600" y="383"/>
                      <a:pt x="21432" y="0"/>
                      <a:pt x="21226" y="0"/>
                    </a:cubicBezTo>
                    <a:lnTo>
                      <a:pt x="374" y="0"/>
                    </a:lnTo>
                    <a:close/>
                  </a:path>
                </a:pathLst>
              </a:custGeom>
              <a:noFill/>
              <a:ln w="254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500">
                    <a:solidFill>
                      <a:schemeClr val="accent1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61" name="Bkg shape…"/>
              <p:cNvSpPr txBox="1"/>
              <p:nvPr/>
            </p:nvSpPr>
            <p:spPr>
              <a:xfrm>
                <a:off x="-1" y="393217"/>
                <a:ext cx="3665937" cy="8189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sz="2500">
                    <a:solidFill>
                      <a:schemeClr val="accent1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t>Bkg shape </a:t>
                </a:r>
              </a:p>
              <a:p>
                <a:pPr>
                  <a:defRPr sz="2500">
                    <a:solidFill>
                      <a:schemeClr val="accent1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t>(taken from CR in data)</a:t>
                </a:r>
              </a:p>
            </p:txBody>
          </p:sp>
        </p:grpSp>
      </p:grp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Lucida Grande"/>
        <a:ea typeface="Lucida Grande"/>
        <a:cs typeface="Lucida Grand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Lucida Grande"/>
        <a:ea typeface="Lucida Grande"/>
        <a:cs typeface="Lucida Grand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605</Words>
  <Application>Microsoft Macintosh PowerPoint</Application>
  <PresentationFormat>Custom</PresentationFormat>
  <Paragraphs>161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Bookman Old Style</vt:lpstr>
      <vt:lpstr>Calibri</vt:lpstr>
      <vt:lpstr>Gill Sans</vt:lpstr>
      <vt:lpstr>Helvetica</vt:lpstr>
      <vt:lpstr>Lucida Grande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32</cp:revision>
  <dcterms:modified xsi:type="dcterms:W3CDTF">2020-05-05T13:41:43Z</dcterms:modified>
</cp:coreProperties>
</file>